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1343" r:id="rId3"/>
    <p:sldId id="257" r:id="rId4"/>
    <p:sldId id="258" r:id="rId5"/>
    <p:sldId id="259" r:id="rId6"/>
    <p:sldId id="260" r:id="rId7"/>
    <p:sldId id="261" r:id="rId8"/>
    <p:sldId id="264" r:id="rId9"/>
    <p:sldId id="266" r:id="rId10"/>
    <p:sldId id="263" r:id="rId11"/>
    <p:sldId id="265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gif>
</file>

<file path=ppt/media/image12.png>
</file>

<file path=ppt/media/image13.svg>
</file>

<file path=ppt/media/image14.png>
</file>

<file path=ppt/media/image15.sv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et_the_s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360720" y="1706243"/>
            <a:ext cx="2973453" cy="308375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7831785" y="1706243"/>
            <a:ext cx="2973453" cy="308375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4596253" y="1706243"/>
            <a:ext cx="2973453" cy="308375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54922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  <p:sldLayoutId id="2147483669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154King154/180aaeb0cf82e9b480f2646b0e94466a" TargetMode="External"/><Relationship Id="rId2" Type="http://schemas.openxmlformats.org/officeDocument/2006/relationships/hyperlink" Target="https://github.com/tnnNull/lunar-lander-solv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tephanYorchenko/MTS_Lunar_lander" TargetMode="External"/><Relationship Id="rId4" Type="http://schemas.openxmlformats.org/officeDocument/2006/relationships/hyperlink" Target="https://youtu.be/oDuOOPdJ4Jw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7513EA-1241-4248-BC37-DD718B64F7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TNN//null solution: LunarLander-v2 Task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4E21104-BD63-4643-80E8-8605D015B4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Gym, </a:t>
            </a:r>
            <a:r>
              <a:rPr lang="en-GB" dirty="0" err="1"/>
              <a:t>OpenAI</a:t>
            </a:r>
            <a:r>
              <a:rPr lang="en-GB" dirty="0"/>
              <a:t>, RL, MTS Contest - NTI</a:t>
            </a:r>
            <a:endParaRPr lang="ru-RU" dirty="0"/>
          </a:p>
        </p:txBody>
      </p:sp>
      <p:pic>
        <p:nvPicPr>
          <p:cNvPr id="1026" name="Picture 2" descr="https://psv4.userapi.com/c834600/u111612348/docs/d12/d464c125de34/ernesto.png?extra=H687wGWQ0bpG_0DUlhfv3wVQJ9p-zjMS2rdrL0RA96CalxxCbYPCv9aNxM1fKAoDsWRPFhueIjLfMWxQiCDVxVJbsWtyvBJoGF2k3ksOAAQSewidhH1XA0mbQsM6fB9dR_a4ZiZyg_ug0bhMNLTaTBaOst0">
            <a:extLst>
              <a:ext uri="{FF2B5EF4-FFF2-40B4-BE49-F238E27FC236}">
                <a16:creationId xmlns:a16="http://schemas.microsoft.com/office/drawing/2014/main" id="{EFF181BD-1FAF-4DD1-9013-88C64424B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981" y="369455"/>
            <a:ext cx="1519382" cy="1519382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pp.userapi.com/c847121/v847121650/127da4/CvMFWVkLuOk.jpg">
            <a:extLst>
              <a:ext uri="{FF2B5EF4-FFF2-40B4-BE49-F238E27FC236}">
                <a16:creationId xmlns:a16="http://schemas.microsoft.com/office/drawing/2014/main" id="{A894848A-F687-434C-9ADA-C9908B428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891" y="369455"/>
            <a:ext cx="1519382" cy="1519382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1760395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709A45-C6F3-4CEE-AA0F-887FAC5CA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2E1156-C550-48F9-8F03-B69D349B5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33400"/>
            <a:ext cx="10820400" cy="1177092"/>
          </a:xfrm>
        </p:spPr>
        <p:txBody>
          <a:bodyPr anchor="b">
            <a:normAutofit/>
          </a:bodyPr>
          <a:lstStyle/>
          <a:p>
            <a:pPr algn="ctr"/>
            <a:r>
              <a:rPr lang="ru-RU" sz="4400" dirty="0"/>
              <a:t>Результат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E963D7-0A73-484A-B8A2-DDBFEA12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1850077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Объект 4">
            <a:extLst>
              <a:ext uri="{FF2B5EF4-FFF2-40B4-BE49-F238E27FC236}">
                <a16:creationId xmlns:a16="http://schemas.microsoft.com/office/drawing/2014/main" id="{1BAFEA7B-0FA1-4B9B-9A48-06EF6E032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55499" y="2165189"/>
            <a:ext cx="6881001" cy="4159411"/>
          </a:xfrm>
        </p:spPr>
      </p:pic>
    </p:spTree>
    <p:extLst>
      <p:ext uri="{BB962C8B-B14F-4D97-AF65-F5344CB8AC3E}">
        <p14:creationId xmlns:p14="http://schemas.microsoft.com/office/powerpoint/2010/main" val="2152846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7B41BC-BFAA-4F17-BCE0-4626CCBA5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ru-RU" dirty="0"/>
              <a:t>Резюме использованных идей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90F6AD-1F40-4B2C-BAE8-CF47FBD32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516856" cy="3892973"/>
          </a:xfrm>
        </p:spPr>
        <p:txBody>
          <a:bodyPr>
            <a:normAutofit/>
          </a:bodyPr>
          <a:lstStyle/>
          <a:p>
            <a:r>
              <a:rPr lang="ru-RU" dirty="0"/>
              <a:t>Использование </a:t>
            </a:r>
            <a:r>
              <a:rPr lang="ru-RU" dirty="0" err="1"/>
              <a:t>DeepQNeuralNetwork</a:t>
            </a:r>
            <a:r>
              <a:rPr lang="ru-RU" dirty="0"/>
              <a:t> алгоритма, а также хранение наград за каждый шаг эпизода и дисконтирования их с каждым шагом на определённый коэффициент. </a:t>
            </a:r>
          </a:p>
          <a:p>
            <a:r>
              <a:rPr lang="ru-RU" dirty="0"/>
              <a:t>Обучение происходит на </a:t>
            </a:r>
            <a:r>
              <a:rPr lang="ru-RU" dirty="0" err="1"/>
              <a:t>батчах</a:t>
            </a:r>
            <a:r>
              <a:rPr lang="ru-RU" dirty="0"/>
              <a:t> состоящих из массивов [s, a, r, s1], которые хранятся в памяти. Для этого перед запуском обучения происходит 32 случайных действия для начального заполнения памяти. В последствии случайным образом достается </a:t>
            </a:r>
            <a:r>
              <a:rPr lang="ru-RU" dirty="0" err="1"/>
              <a:t>батч</a:t>
            </a:r>
            <a:r>
              <a:rPr lang="ru-RU" dirty="0"/>
              <a:t> из памяти.</a:t>
            </a:r>
          </a:p>
          <a:p>
            <a:r>
              <a:rPr lang="ru-RU" dirty="0"/>
              <a:t>Для улучшения решения использовалась дополнительная стратегия. Агент совершал действие, предсказанное нейросетью в 95% случаях, в остальных же случаях он совершал случайное действие. Это улучшило средний результат за 100 эпизодов с 120 до 150.</a:t>
            </a:r>
          </a:p>
          <a:p>
            <a:pPr marL="0" indent="0">
              <a:buNone/>
            </a:pPr>
            <a:endParaRPr lang="ru-RU" sz="1700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C2D8497-9EB8-4BF0-AFE2-55C04F855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90936" y="1668042"/>
            <a:ext cx="3445714" cy="344571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7516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7B41BC-BFAA-4F17-BCE0-4626CCBA5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ru-RU" dirty="0"/>
              <a:t>Резюме использованных идей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90F6AD-1F40-4B2C-BAE8-CF47FBD32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629398" cy="4106333"/>
          </a:xfrm>
        </p:spPr>
        <p:txBody>
          <a:bodyPr>
            <a:normAutofit fontScale="92500" lnSpcReduction="20000"/>
          </a:bodyPr>
          <a:lstStyle/>
          <a:p>
            <a:r>
              <a:rPr lang="ru-RU" sz="1900" dirty="0"/>
              <a:t>Вторым способом улучшения было использование не константного значения вероятности совершения случайного действия, а линейного уменьшения вероятности с максимального (10%) до минимального (3%) на протяжении всего обучения. Это увеличило среднее количество очков за 100 эпизодов с 170 до 186.</a:t>
            </a:r>
          </a:p>
          <a:p>
            <a:r>
              <a:rPr lang="ru-RU" sz="1900" dirty="0"/>
              <a:t>Третьей идеей для улучшения было использование не линейного уменьшения вероятности, а экспоненциального. Но данное улучшение особо не повлияло на финальный результат обучения, за 100 эпизодов тестирования средний результат со 186 увеличился до 191, т.е. незначительно.</a:t>
            </a:r>
          </a:p>
          <a:p>
            <a:r>
              <a:rPr lang="ru-RU" sz="1900" dirty="0"/>
              <a:t>Четвертая идея - введение дополнительного штрафования за зависания в воздухе. Одной из проблем обучения было то, что Агент зависал над платформой и не садился на нее. Для избавления от данной ситуации мы ввели штраф, начисляемый в конце эпизода. Чем дальше находится Агент от платформы по координатам </a:t>
            </a:r>
            <a:r>
              <a:rPr lang="en-GB" sz="1900" dirty="0"/>
              <a:t>x </a:t>
            </a:r>
            <a:r>
              <a:rPr lang="ru-RU" sz="1900" dirty="0"/>
              <a:t>и </a:t>
            </a:r>
            <a:r>
              <a:rPr lang="en-GB" sz="1900" dirty="0"/>
              <a:t>y, </a:t>
            </a:r>
            <a:r>
              <a:rPr lang="ru-RU" sz="1900" dirty="0"/>
              <a:t>тем больше штраф. Средний результат на тестах увеличился с 191 до 240.</a:t>
            </a:r>
          </a:p>
          <a:p>
            <a:pPr marL="0" indent="0">
              <a:buNone/>
            </a:pPr>
            <a:endParaRPr lang="ru-RU" sz="1700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C2D8497-9EB8-4BF0-AFE2-55C04F855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90936" y="1668042"/>
            <a:ext cx="3445714" cy="344571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62462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543ACD-D871-4720-A27F-5B997871A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ru-RU" dirty="0"/>
              <a:t>Обученный агент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208D36-30F4-43DC-9AF0-581E8A545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568" y="1375156"/>
            <a:ext cx="4002936" cy="3637935"/>
          </a:xfrm>
        </p:spPr>
        <p:txBody>
          <a:bodyPr>
            <a:normAutofit/>
          </a:bodyPr>
          <a:lstStyle/>
          <a:p>
            <a:r>
              <a:rPr lang="ru-RU" dirty="0"/>
              <a:t>Код для запуска обученного Агента, веса модели, краткое описание работы и краткая инструкция по запуску находятся на платформе </a:t>
            </a:r>
            <a:r>
              <a:rPr lang="en-GB" dirty="0"/>
              <a:t>GitHub </a:t>
            </a:r>
            <a:r>
              <a:rPr lang="ru-RU" dirty="0"/>
              <a:t>в открытом доступе.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80EE899-253D-4798-95A1-453B40DA1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4686" y="796413"/>
            <a:ext cx="5125724" cy="510294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4456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A75096-DBED-4E8E-9CE7-FB993FF8C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Приложение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4A90D6-A8A5-42F2-B1B9-5657F7D83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https://github.com/tnnNull/lunar-lander-solve</a:t>
            </a:r>
            <a:r>
              <a:rPr lang="ru-RU" dirty="0"/>
              <a:t> - Основной репозиторий решения на </a:t>
            </a:r>
            <a:r>
              <a:rPr lang="en-US" dirty="0"/>
              <a:t>GitHub</a:t>
            </a:r>
            <a:endParaRPr lang="ru-RU" dirty="0"/>
          </a:p>
          <a:p>
            <a:r>
              <a:rPr lang="en-GB" dirty="0">
                <a:hlinkClick r:id="rId3"/>
              </a:rPr>
              <a:t>https://gist.github.com/154King154/180aaeb0cf82e9b480f2646b0e94466a</a:t>
            </a:r>
            <a:r>
              <a:rPr lang="ru-RU" dirty="0"/>
              <a:t> – Один из </a:t>
            </a:r>
            <a:r>
              <a:rPr lang="ru-RU" dirty="0" err="1"/>
              <a:t>гистов</a:t>
            </a:r>
            <a:r>
              <a:rPr lang="ru-RU" dirty="0"/>
              <a:t> с логами теста</a:t>
            </a:r>
          </a:p>
          <a:p>
            <a:r>
              <a:rPr lang="en-GB" dirty="0">
                <a:hlinkClick r:id="rId4"/>
              </a:rPr>
              <a:t>https://youtu.be/oDuOOPdJ4Jw</a:t>
            </a:r>
            <a:r>
              <a:rPr lang="ru-RU" dirty="0"/>
              <a:t> – Видео-демонстрация одного из тестов</a:t>
            </a:r>
          </a:p>
          <a:p>
            <a:r>
              <a:rPr lang="en-GB" dirty="0">
                <a:hlinkClick r:id="rId5"/>
              </a:rPr>
              <a:t>https://github.com/StephanYorchenko/MTS_Lunar_lander</a:t>
            </a:r>
            <a:r>
              <a:rPr lang="ru-RU" dirty="0"/>
              <a:t> - еще одно наше решение со средним количеством 268, реализованное на </a:t>
            </a:r>
            <a:r>
              <a:rPr lang="en-GB" dirty="0" err="1"/>
              <a:t>PyTorch</a:t>
            </a:r>
            <a:endParaRPr lang="en-GB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48152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133329" y="305733"/>
            <a:ext cx="3945934" cy="784822"/>
          </a:xfrm>
          <a:prstGeom prst="rect">
            <a:avLst/>
          </a:prstGeom>
          <a:noFill/>
        </p:spPr>
        <p:txBody>
          <a:bodyPr wrap="none" lIns="45711" tIns="22856" rIns="45711" bIns="22856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/>
                </a:solidFill>
                <a:latin typeface="+mj-lt"/>
                <a:ea typeface="Lato" charset="0"/>
                <a:cs typeface="Lato" charset="0"/>
              </a:rPr>
              <a:t>TNN//NULL TEAM</a:t>
            </a:r>
            <a:endParaRPr lang="id-ID" sz="4800" b="1" dirty="0">
              <a:solidFill>
                <a:schemeClr val="tx2"/>
              </a:solidFill>
              <a:latin typeface="+mj-lt"/>
              <a:ea typeface="Lato" charset="0"/>
              <a:cs typeface="Lato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718037" y="1235334"/>
            <a:ext cx="776519" cy="4571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70" tIns="22836" rIns="45670" bIns="22836" rtlCol="0" anchor="ctr"/>
          <a:lstStyle/>
          <a:p>
            <a:pPr algn="ctr"/>
            <a:endParaRPr lang="en-US" sz="900" dirty="0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361953" y="4790276"/>
            <a:ext cx="2985516" cy="427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2" name="Rectangle 41"/>
          <p:cNvSpPr/>
          <p:nvPr/>
        </p:nvSpPr>
        <p:spPr>
          <a:xfrm>
            <a:off x="7831333" y="4790276"/>
            <a:ext cx="2985516" cy="4277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9" name="Rectangle 48"/>
          <p:cNvSpPr/>
          <p:nvPr/>
        </p:nvSpPr>
        <p:spPr>
          <a:xfrm>
            <a:off x="4596644" y="4790276"/>
            <a:ext cx="2985516" cy="427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0" name="TextBox 49"/>
          <p:cNvSpPr txBox="1"/>
          <p:nvPr/>
        </p:nvSpPr>
        <p:spPr>
          <a:xfrm>
            <a:off x="4489298" y="5718771"/>
            <a:ext cx="3180679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200" b="1" dirty="0">
                <a:ea typeface="Lato Black" charset="0"/>
                <a:cs typeface="Lato Black" charset="0"/>
              </a:rPr>
              <a:t>15 </a:t>
            </a:r>
            <a:r>
              <a:rPr lang="en-US" sz="1200" b="1" dirty="0" err="1">
                <a:ea typeface="Lato Black" charset="0"/>
                <a:cs typeface="Lato Black" charset="0"/>
              </a:rPr>
              <a:t>y.o</a:t>
            </a:r>
            <a:r>
              <a:rPr lang="en-US" sz="1200" b="1" dirty="0">
                <a:ea typeface="Lato Black" charset="0"/>
                <a:cs typeface="Lato Black" charset="0"/>
              </a:rPr>
              <a:t>. Python/C++ developer. Love hard metal.</a:t>
            </a:r>
          </a:p>
        </p:txBody>
      </p:sp>
      <p:cxnSp>
        <p:nvCxnSpPr>
          <p:cNvPr id="54" name="Straight Connector 53"/>
          <p:cNvCxnSpPr/>
          <p:nvPr/>
        </p:nvCxnSpPr>
        <p:spPr>
          <a:xfrm>
            <a:off x="5960457" y="5624362"/>
            <a:ext cx="2406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5360980" y="5303541"/>
            <a:ext cx="1454245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ru-RU" sz="1200" b="1" dirty="0">
                <a:solidFill>
                  <a:schemeClr val="tx2"/>
                </a:solidFill>
                <a:ea typeface="Lato Black" charset="0"/>
                <a:cs typeface="Lato Black" charset="0"/>
              </a:rPr>
              <a:t>Александр </a:t>
            </a:r>
            <a:r>
              <a:rPr lang="ru-RU" sz="1200" b="1" dirty="0" err="1">
                <a:solidFill>
                  <a:schemeClr val="tx2"/>
                </a:solidFill>
                <a:ea typeface="Lato Black" charset="0"/>
                <a:cs typeface="Lato Black" charset="0"/>
              </a:rPr>
              <a:t>Гоптарь</a:t>
            </a:r>
            <a:endParaRPr lang="en-US" sz="1200" b="1" dirty="0">
              <a:solidFill>
                <a:schemeClr val="tx2"/>
              </a:solidFill>
              <a:ea typeface="Lato Black" charset="0"/>
              <a:cs typeface="Lato Black" charset="0"/>
            </a:endParaRPr>
          </a:p>
        </p:txBody>
      </p:sp>
      <p:sp>
        <p:nvSpPr>
          <p:cNvPr id="59" name="Freeform 68"/>
          <p:cNvSpPr>
            <a:spLocks noChangeArrowheads="1"/>
          </p:cNvSpPr>
          <p:nvPr/>
        </p:nvSpPr>
        <p:spPr bwMode="auto">
          <a:xfrm>
            <a:off x="3025261" y="4977826"/>
            <a:ext cx="173973" cy="170667"/>
          </a:xfrm>
          <a:custGeom>
            <a:avLst/>
            <a:gdLst>
              <a:gd name="T0" fmla="*/ 221 w 461"/>
              <a:gd name="T1" fmla="*/ 160 h 454"/>
              <a:gd name="T2" fmla="*/ 221 w 461"/>
              <a:gd name="T3" fmla="*/ 160 h 454"/>
              <a:gd name="T4" fmla="*/ 150 w 461"/>
              <a:gd name="T5" fmla="*/ 54 h 454"/>
              <a:gd name="T6" fmla="*/ 35 w 461"/>
              <a:gd name="T7" fmla="*/ 187 h 454"/>
              <a:gd name="T8" fmla="*/ 221 w 461"/>
              <a:gd name="T9" fmla="*/ 160 h 454"/>
              <a:gd name="T10" fmla="*/ 239 w 461"/>
              <a:gd name="T11" fmla="*/ 231 h 454"/>
              <a:gd name="T12" fmla="*/ 239 w 461"/>
              <a:gd name="T13" fmla="*/ 231 h 454"/>
              <a:gd name="T14" fmla="*/ 248 w 461"/>
              <a:gd name="T15" fmla="*/ 222 h 454"/>
              <a:gd name="T16" fmla="*/ 239 w 461"/>
              <a:gd name="T17" fmla="*/ 196 h 454"/>
              <a:gd name="T18" fmla="*/ 35 w 461"/>
              <a:gd name="T19" fmla="*/ 222 h 454"/>
              <a:gd name="T20" fmla="*/ 35 w 461"/>
              <a:gd name="T21" fmla="*/ 222 h 454"/>
              <a:gd name="T22" fmla="*/ 88 w 461"/>
              <a:gd name="T23" fmla="*/ 355 h 454"/>
              <a:gd name="T24" fmla="*/ 88 w 461"/>
              <a:gd name="T25" fmla="*/ 355 h 454"/>
              <a:gd name="T26" fmla="*/ 239 w 461"/>
              <a:gd name="T27" fmla="*/ 231 h 454"/>
              <a:gd name="T28" fmla="*/ 106 w 461"/>
              <a:gd name="T29" fmla="*/ 382 h 454"/>
              <a:gd name="T30" fmla="*/ 106 w 461"/>
              <a:gd name="T31" fmla="*/ 382 h 454"/>
              <a:gd name="T32" fmla="*/ 106 w 461"/>
              <a:gd name="T33" fmla="*/ 382 h 454"/>
              <a:gd name="T34" fmla="*/ 106 w 461"/>
              <a:gd name="T35" fmla="*/ 373 h 454"/>
              <a:gd name="T36" fmla="*/ 106 w 461"/>
              <a:gd name="T37" fmla="*/ 382 h 454"/>
              <a:gd name="T38" fmla="*/ 186 w 461"/>
              <a:gd name="T39" fmla="*/ 36 h 454"/>
              <a:gd name="T40" fmla="*/ 186 w 461"/>
              <a:gd name="T41" fmla="*/ 36 h 454"/>
              <a:gd name="T42" fmla="*/ 354 w 461"/>
              <a:gd name="T43" fmla="*/ 81 h 454"/>
              <a:gd name="T44" fmla="*/ 354 w 461"/>
              <a:gd name="T45" fmla="*/ 81 h 454"/>
              <a:gd name="T46" fmla="*/ 231 w 461"/>
              <a:gd name="T47" fmla="*/ 28 h 454"/>
              <a:gd name="T48" fmla="*/ 186 w 461"/>
              <a:gd name="T49" fmla="*/ 36 h 454"/>
              <a:gd name="T50" fmla="*/ 256 w 461"/>
              <a:gd name="T51" fmla="*/ 151 h 454"/>
              <a:gd name="T52" fmla="*/ 354 w 461"/>
              <a:gd name="T53" fmla="*/ 81 h 454"/>
              <a:gd name="T54" fmla="*/ 231 w 461"/>
              <a:gd name="T55" fmla="*/ 453 h 454"/>
              <a:gd name="T56" fmla="*/ 231 w 461"/>
              <a:gd name="T57" fmla="*/ 453 h 454"/>
              <a:gd name="T58" fmla="*/ 0 w 461"/>
              <a:gd name="T59" fmla="*/ 222 h 454"/>
              <a:gd name="T60" fmla="*/ 231 w 461"/>
              <a:gd name="T61" fmla="*/ 0 h 454"/>
              <a:gd name="T62" fmla="*/ 460 w 461"/>
              <a:gd name="T63" fmla="*/ 222 h 454"/>
              <a:gd name="T64" fmla="*/ 231 w 461"/>
              <a:gd name="T65" fmla="*/ 453 h 454"/>
              <a:gd name="T66" fmla="*/ 265 w 461"/>
              <a:gd name="T67" fmla="*/ 258 h 454"/>
              <a:gd name="T68" fmla="*/ 265 w 461"/>
              <a:gd name="T69" fmla="*/ 258 h 454"/>
              <a:gd name="T70" fmla="*/ 106 w 461"/>
              <a:gd name="T71" fmla="*/ 382 h 454"/>
              <a:gd name="T72" fmla="*/ 231 w 461"/>
              <a:gd name="T73" fmla="*/ 417 h 454"/>
              <a:gd name="T74" fmla="*/ 310 w 461"/>
              <a:gd name="T75" fmla="*/ 408 h 454"/>
              <a:gd name="T76" fmla="*/ 265 w 461"/>
              <a:gd name="T77" fmla="*/ 258 h 454"/>
              <a:gd name="T78" fmla="*/ 275 w 461"/>
              <a:gd name="T79" fmla="*/ 178 h 454"/>
              <a:gd name="T80" fmla="*/ 275 w 461"/>
              <a:gd name="T81" fmla="*/ 178 h 454"/>
              <a:gd name="T82" fmla="*/ 284 w 461"/>
              <a:gd name="T83" fmla="*/ 204 h 454"/>
              <a:gd name="T84" fmla="*/ 292 w 461"/>
              <a:gd name="T85" fmla="*/ 213 h 454"/>
              <a:gd name="T86" fmla="*/ 425 w 461"/>
              <a:gd name="T87" fmla="*/ 222 h 454"/>
              <a:gd name="T88" fmla="*/ 381 w 461"/>
              <a:gd name="T89" fmla="*/ 98 h 454"/>
              <a:gd name="T90" fmla="*/ 275 w 461"/>
              <a:gd name="T91" fmla="*/ 178 h 454"/>
              <a:gd name="T92" fmla="*/ 301 w 461"/>
              <a:gd name="T93" fmla="*/ 249 h 454"/>
              <a:gd name="T94" fmla="*/ 301 w 461"/>
              <a:gd name="T95" fmla="*/ 249 h 454"/>
              <a:gd name="T96" fmla="*/ 337 w 461"/>
              <a:gd name="T97" fmla="*/ 391 h 454"/>
              <a:gd name="T98" fmla="*/ 425 w 461"/>
              <a:gd name="T99" fmla="*/ 258 h 454"/>
              <a:gd name="T100" fmla="*/ 301 w 461"/>
              <a:gd name="T101" fmla="*/ 249 h 4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61" h="454">
                <a:moveTo>
                  <a:pt x="221" y="160"/>
                </a:moveTo>
                <a:lnTo>
                  <a:pt x="221" y="160"/>
                </a:lnTo>
                <a:cubicBezTo>
                  <a:pt x="186" y="98"/>
                  <a:pt x="150" y="54"/>
                  <a:pt x="150" y="54"/>
                </a:cubicBezTo>
                <a:cubicBezTo>
                  <a:pt x="88" y="72"/>
                  <a:pt x="53" y="125"/>
                  <a:pt x="35" y="187"/>
                </a:cubicBezTo>
                <a:cubicBezTo>
                  <a:pt x="44" y="187"/>
                  <a:pt x="124" y="187"/>
                  <a:pt x="221" y="160"/>
                </a:cubicBezTo>
                <a:close/>
                <a:moveTo>
                  <a:pt x="239" y="231"/>
                </a:moveTo>
                <a:lnTo>
                  <a:pt x="239" y="231"/>
                </a:lnTo>
                <a:cubicBezTo>
                  <a:pt x="248" y="222"/>
                  <a:pt x="248" y="222"/>
                  <a:pt x="248" y="222"/>
                </a:cubicBezTo>
                <a:cubicBezTo>
                  <a:pt x="248" y="213"/>
                  <a:pt x="239" y="204"/>
                  <a:pt x="239" y="196"/>
                </a:cubicBezTo>
                <a:cubicBezTo>
                  <a:pt x="133" y="222"/>
                  <a:pt x="35" y="222"/>
                  <a:pt x="35" y="222"/>
                </a:cubicBezTo>
                <a:lnTo>
                  <a:pt x="35" y="222"/>
                </a:lnTo>
                <a:cubicBezTo>
                  <a:pt x="35" y="275"/>
                  <a:pt x="53" y="319"/>
                  <a:pt x="88" y="355"/>
                </a:cubicBezTo>
                <a:lnTo>
                  <a:pt x="88" y="355"/>
                </a:lnTo>
                <a:cubicBezTo>
                  <a:pt x="88" y="355"/>
                  <a:pt x="141" y="258"/>
                  <a:pt x="239" y="231"/>
                </a:cubicBezTo>
                <a:close/>
                <a:moveTo>
                  <a:pt x="106" y="382"/>
                </a:moveTo>
                <a:lnTo>
                  <a:pt x="106" y="382"/>
                </a:lnTo>
                <a:lnTo>
                  <a:pt x="106" y="382"/>
                </a:lnTo>
                <a:cubicBezTo>
                  <a:pt x="106" y="382"/>
                  <a:pt x="106" y="382"/>
                  <a:pt x="106" y="373"/>
                </a:cubicBezTo>
                <a:cubicBezTo>
                  <a:pt x="106" y="382"/>
                  <a:pt x="106" y="382"/>
                  <a:pt x="106" y="382"/>
                </a:cubicBezTo>
                <a:close/>
                <a:moveTo>
                  <a:pt x="186" y="36"/>
                </a:moveTo>
                <a:lnTo>
                  <a:pt x="186" y="36"/>
                </a:lnTo>
                <a:close/>
                <a:moveTo>
                  <a:pt x="354" y="81"/>
                </a:moveTo>
                <a:lnTo>
                  <a:pt x="354" y="81"/>
                </a:lnTo>
                <a:cubicBezTo>
                  <a:pt x="328" y="45"/>
                  <a:pt x="284" y="28"/>
                  <a:pt x="231" y="28"/>
                </a:cubicBezTo>
                <a:cubicBezTo>
                  <a:pt x="212" y="28"/>
                  <a:pt x="194" y="36"/>
                  <a:pt x="186" y="36"/>
                </a:cubicBezTo>
                <a:cubicBezTo>
                  <a:pt x="186" y="36"/>
                  <a:pt x="221" y="89"/>
                  <a:pt x="256" y="151"/>
                </a:cubicBezTo>
                <a:cubicBezTo>
                  <a:pt x="328" y="125"/>
                  <a:pt x="354" y="81"/>
                  <a:pt x="354" y="81"/>
                </a:cubicBezTo>
                <a:close/>
                <a:moveTo>
                  <a:pt x="231" y="453"/>
                </a:moveTo>
                <a:lnTo>
                  <a:pt x="231" y="453"/>
                </a:lnTo>
                <a:cubicBezTo>
                  <a:pt x="106" y="453"/>
                  <a:pt x="0" y="355"/>
                  <a:pt x="0" y="222"/>
                </a:cubicBezTo>
                <a:cubicBezTo>
                  <a:pt x="0" y="98"/>
                  <a:pt x="106" y="0"/>
                  <a:pt x="231" y="0"/>
                </a:cubicBezTo>
                <a:cubicBezTo>
                  <a:pt x="354" y="0"/>
                  <a:pt x="460" y="98"/>
                  <a:pt x="460" y="222"/>
                </a:cubicBezTo>
                <a:cubicBezTo>
                  <a:pt x="460" y="355"/>
                  <a:pt x="354" y="453"/>
                  <a:pt x="231" y="453"/>
                </a:cubicBezTo>
                <a:close/>
                <a:moveTo>
                  <a:pt x="265" y="258"/>
                </a:moveTo>
                <a:lnTo>
                  <a:pt x="265" y="258"/>
                </a:lnTo>
                <a:cubicBezTo>
                  <a:pt x="150" y="302"/>
                  <a:pt x="115" y="382"/>
                  <a:pt x="106" y="382"/>
                </a:cubicBezTo>
                <a:cubicBezTo>
                  <a:pt x="141" y="408"/>
                  <a:pt x="186" y="417"/>
                  <a:pt x="231" y="417"/>
                </a:cubicBezTo>
                <a:cubicBezTo>
                  <a:pt x="256" y="417"/>
                  <a:pt x="284" y="417"/>
                  <a:pt x="310" y="408"/>
                </a:cubicBezTo>
                <a:cubicBezTo>
                  <a:pt x="301" y="391"/>
                  <a:pt x="292" y="329"/>
                  <a:pt x="265" y="258"/>
                </a:cubicBezTo>
                <a:close/>
                <a:moveTo>
                  <a:pt x="275" y="178"/>
                </a:moveTo>
                <a:lnTo>
                  <a:pt x="275" y="178"/>
                </a:lnTo>
                <a:cubicBezTo>
                  <a:pt x="275" y="187"/>
                  <a:pt x="284" y="196"/>
                  <a:pt x="284" y="204"/>
                </a:cubicBezTo>
                <a:cubicBezTo>
                  <a:pt x="284" y="213"/>
                  <a:pt x="284" y="213"/>
                  <a:pt x="292" y="213"/>
                </a:cubicBezTo>
                <a:cubicBezTo>
                  <a:pt x="354" y="213"/>
                  <a:pt x="425" y="222"/>
                  <a:pt x="425" y="222"/>
                </a:cubicBezTo>
                <a:cubicBezTo>
                  <a:pt x="425" y="178"/>
                  <a:pt x="407" y="134"/>
                  <a:pt x="381" y="98"/>
                </a:cubicBezTo>
                <a:cubicBezTo>
                  <a:pt x="381" y="107"/>
                  <a:pt x="346" y="151"/>
                  <a:pt x="275" y="178"/>
                </a:cubicBezTo>
                <a:close/>
                <a:moveTo>
                  <a:pt x="301" y="249"/>
                </a:moveTo>
                <a:lnTo>
                  <a:pt x="301" y="249"/>
                </a:lnTo>
                <a:cubicBezTo>
                  <a:pt x="328" y="319"/>
                  <a:pt x="337" y="373"/>
                  <a:pt x="337" y="391"/>
                </a:cubicBezTo>
                <a:cubicBezTo>
                  <a:pt x="381" y="355"/>
                  <a:pt x="416" y="311"/>
                  <a:pt x="425" y="258"/>
                </a:cubicBezTo>
                <a:cubicBezTo>
                  <a:pt x="416" y="258"/>
                  <a:pt x="363" y="240"/>
                  <a:pt x="301" y="2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  <a:extLst/>
        </p:spPr>
        <p:txBody>
          <a:bodyPr wrap="none" lIns="45712" tIns="22856" rIns="45712" bIns="22856" anchor="ctr"/>
          <a:lstStyle/>
          <a:p>
            <a:pPr defTabSz="609494">
              <a:defRPr/>
            </a:pPr>
            <a:endParaRPr lang="en-US" sz="900" dirty="0">
              <a:latin typeface="Lato Light" charset="0"/>
            </a:endParaRPr>
          </a:p>
        </p:txBody>
      </p:sp>
      <p:sp>
        <p:nvSpPr>
          <p:cNvPr id="60" name="Freeform 75"/>
          <p:cNvSpPr>
            <a:spLocks noChangeArrowheads="1"/>
          </p:cNvSpPr>
          <p:nvPr/>
        </p:nvSpPr>
        <p:spPr bwMode="auto">
          <a:xfrm>
            <a:off x="2486107" y="4960488"/>
            <a:ext cx="92565" cy="171907"/>
          </a:xfrm>
          <a:custGeom>
            <a:avLst/>
            <a:gdLst>
              <a:gd name="T0" fmla="*/ 248 w 249"/>
              <a:gd name="T1" fmla="*/ 80 h 453"/>
              <a:gd name="T2" fmla="*/ 248 w 249"/>
              <a:gd name="T3" fmla="*/ 80 h 453"/>
              <a:gd name="T4" fmla="*/ 177 w 249"/>
              <a:gd name="T5" fmla="*/ 80 h 453"/>
              <a:gd name="T6" fmla="*/ 160 w 249"/>
              <a:gd name="T7" fmla="*/ 107 h 453"/>
              <a:gd name="T8" fmla="*/ 160 w 249"/>
              <a:gd name="T9" fmla="*/ 160 h 453"/>
              <a:gd name="T10" fmla="*/ 248 w 249"/>
              <a:gd name="T11" fmla="*/ 160 h 453"/>
              <a:gd name="T12" fmla="*/ 248 w 249"/>
              <a:gd name="T13" fmla="*/ 231 h 453"/>
              <a:gd name="T14" fmla="*/ 160 w 249"/>
              <a:gd name="T15" fmla="*/ 231 h 453"/>
              <a:gd name="T16" fmla="*/ 160 w 249"/>
              <a:gd name="T17" fmla="*/ 452 h 453"/>
              <a:gd name="T18" fmla="*/ 79 w 249"/>
              <a:gd name="T19" fmla="*/ 452 h 453"/>
              <a:gd name="T20" fmla="*/ 79 w 249"/>
              <a:gd name="T21" fmla="*/ 231 h 453"/>
              <a:gd name="T22" fmla="*/ 0 w 249"/>
              <a:gd name="T23" fmla="*/ 231 h 453"/>
              <a:gd name="T24" fmla="*/ 0 w 249"/>
              <a:gd name="T25" fmla="*/ 160 h 453"/>
              <a:gd name="T26" fmla="*/ 79 w 249"/>
              <a:gd name="T27" fmla="*/ 160 h 453"/>
              <a:gd name="T28" fmla="*/ 79 w 249"/>
              <a:gd name="T29" fmla="*/ 116 h 453"/>
              <a:gd name="T30" fmla="*/ 177 w 249"/>
              <a:gd name="T31" fmla="*/ 0 h 453"/>
              <a:gd name="T32" fmla="*/ 248 w 249"/>
              <a:gd name="T33" fmla="*/ 0 h 453"/>
              <a:gd name="T34" fmla="*/ 248 w 249"/>
              <a:gd name="T35" fmla="*/ 8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lIns="45712" tIns="22856" rIns="45712" bIns="22856" anchor="ctr"/>
          <a:lstStyle/>
          <a:p>
            <a:pPr defTabSz="609494">
              <a:defRPr/>
            </a:pPr>
            <a:endParaRPr lang="en-US" sz="900" dirty="0">
              <a:latin typeface="Lato Light" charset="0"/>
            </a:endParaRPr>
          </a:p>
        </p:txBody>
      </p:sp>
      <p:sp>
        <p:nvSpPr>
          <p:cNvPr id="61" name="Freeform 85"/>
          <p:cNvSpPr>
            <a:spLocks noChangeAspect="1" noChangeArrowheads="1"/>
          </p:cNvSpPr>
          <p:nvPr/>
        </p:nvSpPr>
        <p:spPr bwMode="auto">
          <a:xfrm>
            <a:off x="2731706" y="4989453"/>
            <a:ext cx="198727" cy="160020"/>
          </a:xfrm>
          <a:custGeom>
            <a:avLst/>
            <a:gdLst>
              <a:gd name="T0" fmla="*/ 461 w 462"/>
              <a:gd name="T1" fmla="*/ 45 h 374"/>
              <a:gd name="T2" fmla="*/ 461 w 462"/>
              <a:gd name="T3" fmla="*/ 45 h 374"/>
              <a:gd name="T4" fmla="*/ 408 w 462"/>
              <a:gd name="T5" fmla="*/ 63 h 374"/>
              <a:gd name="T6" fmla="*/ 443 w 462"/>
              <a:gd name="T7" fmla="*/ 10 h 374"/>
              <a:gd name="T8" fmla="*/ 389 w 462"/>
              <a:gd name="T9" fmla="*/ 36 h 374"/>
              <a:gd name="T10" fmla="*/ 319 w 462"/>
              <a:gd name="T11" fmla="*/ 0 h 374"/>
              <a:gd name="T12" fmla="*/ 221 w 462"/>
              <a:gd name="T13" fmla="*/ 98 h 374"/>
              <a:gd name="T14" fmla="*/ 230 w 462"/>
              <a:gd name="T15" fmla="*/ 116 h 374"/>
              <a:gd name="T16" fmla="*/ 35 w 462"/>
              <a:gd name="T17" fmla="*/ 19 h 374"/>
              <a:gd name="T18" fmla="*/ 17 w 462"/>
              <a:gd name="T19" fmla="*/ 72 h 374"/>
              <a:gd name="T20" fmla="*/ 61 w 462"/>
              <a:gd name="T21" fmla="*/ 151 h 374"/>
              <a:gd name="T22" fmla="*/ 17 w 462"/>
              <a:gd name="T23" fmla="*/ 134 h 374"/>
              <a:gd name="T24" fmla="*/ 17 w 462"/>
              <a:gd name="T25" fmla="*/ 134 h 374"/>
              <a:gd name="T26" fmla="*/ 98 w 462"/>
              <a:gd name="T27" fmla="*/ 231 h 374"/>
              <a:gd name="T28" fmla="*/ 70 w 462"/>
              <a:gd name="T29" fmla="*/ 231 h 374"/>
              <a:gd name="T30" fmla="*/ 53 w 462"/>
              <a:gd name="T31" fmla="*/ 231 h 374"/>
              <a:gd name="T32" fmla="*/ 142 w 462"/>
              <a:gd name="T33" fmla="*/ 294 h 374"/>
              <a:gd name="T34" fmla="*/ 26 w 462"/>
              <a:gd name="T35" fmla="*/ 338 h 374"/>
              <a:gd name="T36" fmla="*/ 0 w 462"/>
              <a:gd name="T37" fmla="*/ 338 h 374"/>
              <a:gd name="T38" fmla="*/ 142 w 462"/>
              <a:gd name="T39" fmla="*/ 373 h 374"/>
              <a:gd name="T40" fmla="*/ 408 w 462"/>
              <a:gd name="T41" fmla="*/ 107 h 374"/>
              <a:gd name="T42" fmla="*/ 408 w 462"/>
              <a:gd name="T43" fmla="*/ 98 h 374"/>
              <a:gd name="T44" fmla="*/ 461 w 462"/>
              <a:gd name="T45" fmla="*/ 45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lnTo>
                  <a:pt x="17" y="134"/>
                </a:ln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wrap="none" lIns="45712" tIns="22856" rIns="45712" bIns="22856" anchor="ctr"/>
          <a:lstStyle/>
          <a:p>
            <a:pPr defTabSz="609494">
              <a:defRPr/>
            </a:pPr>
            <a:endParaRPr lang="en-US" sz="900" dirty="0">
              <a:latin typeface="Lato Light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8207289" y="5718771"/>
            <a:ext cx="2214069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GB" sz="1200" b="1" dirty="0">
                <a:ea typeface="Lato Black" charset="0"/>
                <a:cs typeface="Lato Black" charset="0"/>
              </a:rPr>
              <a:t>17 </a:t>
            </a:r>
            <a:r>
              <a:rPr lang="en-GB" sz="1200" b="1" dirty="0" err="1">
                <a:ea typeface="Lato Black" charset="0"/>
                <a:cs typeface="Lato Black" charset="0"/>
              </a:rPr>
              <a:t>y.o</a:t>
            </a:r>
            <a:r>
              <a:rPr lang="en-GB" sz="1200" b="1" dirty="0">
                <a:ea typeface="Lato Black" charset="0"/>
                <a:cs typeface="Lato Black" charset="0"/>
              </a:rPr>
              <a:t>. Severe Ural programmer</a:t>
            </a:r>
            <a:r>
              <a:rPr lang="ru-RU" sz="1200" b="1" dirty="0">
                <a:ea typeface="Lato Black" charset="0"/>
                <a:cs typeface="Lato Black" charset="0"/>
              </a:rPr>
              <a:t>.</a:t>
            </a:r>
            <a:endParaRPr lang="en-GB" sz="1200" b="1" dirty="0">
              <a:ea typeface="Lato Black" charset="0"/>
              <a:cs typeface="Lato Black" charset="0"/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>
            <a:off x="9195147" y="5624362"/>
            <a:ext cx="2406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8691259" y="5303541"/>
            <a:ext cx="1236236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ru-RU" sz="1200" b="1" dirty="0">
                <a:solidFill>
                  <a:schemeClr val="tx2"/>
                </a:solidFill>
                <a:ea typeface="Lato Black" charset="0"/>
                <a:cs typeface="Lato Black" charset="0"/>
              </a:rPr>
              <a:t>Степан</a:t>
            </a:r>
            <a:r>
              <a:rPr lang="en-US" sz="1200" b="1" dirty="0">
                <a:solidFill>
                  <a:schemeClr val="tx2"/>
                </a:solidFill>
                <a:ea typeface="Lato Black" charset="0"/>
                <a:cs typeface="Lato Black" charset="0"/>
              </a:rPr>
              <a:t> </a:t>
            </a:r>
            <a:r>
              <a:rPr lang="ru-RU" sz="1200" b="1" dirty="0">
                <a:solidFill>
                  <a:schemeClr val="tx2"/>
                </a:solidFill>
                <a:ea typeface="Lato Black" charset="0"/>
                <a:cs typeface="Lato Black" charset="0"/>
              </a:rPr>
              <a:t>Юрченко</a:t>
            </a:r>
            <a:endParaRPr lang="en-US" sz="1200" b="1" dirty="0">
              <a:solidFill>
                <a:schemeClr val="tx2"/>
              </a:solidFill>
              <a:ea typeface="Lato Black" charset="0"/>
              <a:cs typeface="Lato Black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101603" y="5718770"/>
            <a:ext cx="3387695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ru-RU" sz="1200" b="1" dirty="0">
                <a:ea typeface="Lato Black" charset="0"/>
                <a:cs typeface="Lato Black" charset="0"/>
              </a:rPr>
              <a:t>17 </a:t>
            </a:r>
            <a:r>
              <a:rPr lang="en-GB" sz="1200" b="1" dirty="0" err="1">
                <a:ea typeface="Lato Black" charset="0"/>
                <a:cs typeface="Lato Black" charset="0"/>
              </a:rPr>
              <a:t>y.o</a:t>
            </a:r>
            <a:r>
              <a:rPr lang="en-GB" sz="1200" b="1" dirty="0">
                <a:ea typeface="Lato Black" charset="0"/>
                <a:cs typeface="Lato Black" charset="0"/>
              </a:rPr>
              <a:t>. </a:t>
            </a:r>
            <a:r>
              <a:rPr lang="en-GB" sz="1200" b="1" dirty="0" err="1">
                <a:ea typeface="Lato Black" charset="0"/>
                <a:cs typeface="Lato Black" charset="0"/>
              </a:rPr>
              <a:t>Web+standalone</a:t>
            </a:r>
            <a:r>
              <a:rPr lang="en-GB" sz="1200" b="1" dirty="0">
                <a:ea typeface="Lato Black" charset="0"/>
                <a:cs typeface="Lato Black" charset="0"/>
              </a:rPr>
              <a:t>. </a:t>
            </a:r>
            <a:r>
              <a:rPr lang="en-GB" sz="1200" b="1" dirty="0" err="1">
                <a:ea typeface="Lato Black" charset="0"/>
                <a:cs typeface="Lato Black" charset="0"/>
              </a:rPr>
              <a:t>XXXtra</a:t>
            </a:r>
            <a:r>
              <a:rPr lang="en-GB" sz="1200" b="1" dirty="0">
                <a:ea typeface="Lato Black" charset="0"/>
                <a:cs typeface="Lato Black" charset="0"/>
              </a:rPr>
              <a:t> boy from Siberia.</a:t>
            </a:r>
            <a:endParaRPr lang="en-US" sz="1200" b="1" dirty="0">
              <a:ea typeface="Lato Black" charset="0"/>
              <a:cs typeface="Lato Black" charset="0"/>
            </a:endParaRPr>
          </a:p>
        </p:txBody>
      </p:sp>
      <p:cxnSp>
        <p:nvCxnSpPr>
          <p:cNvPr id="66" name="Straight Connector 65"/>
          <p:cNvCxnSpPr/>
          <p:nvPr/>
        </p:nvCxnSpPr>
        <p:spPr>
          <a:xfrm>
            <a:off x="2706609" y="5624362"/>
            <a:ext cx="2406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2161564" y="5303541"/>
            <a:ext cx="1348446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ru-RU" sz="1200" b="1" dirty="0">
                <a:solidFill>
                  <a:schemeClr val="tx2"/>
                </a:solidFill>
                <a:ea typeface="Lato Black" charset="0"/>
                <a:cs typeface="Lato Black" charset="0"/>
              </a:rPr>
              <a:t>Виталий Шаталов</a:t>
            </a:r>
            <a:endParaRPr lang="en-US" sz="1200" b="1" dirty="0">
              <a:solidFill>
                <a:schemeClr val="tx2"/>
              </a:solidFill>
              <a:ea typeface="Lato Black" charset="0"/>
              <a:cs typeface="Lato Black" charset="0"/>
            </a:endParaRPr>
          </a:p>
        </p:txBody>
      </p:sp>
      <p:sp>
        <p:nvSpPr>
          <p:cNvPr id="68" name="Freeform 68"/>
          <p:cNvSpPr>
            <a:spLocks noChangeArrowheads="1"/>
          </p:cNvSpPr>
          <p:nvPr/>
        </p:nvSpPr>
        <p:spPr bwMode="auto">
          <a:xfrm>
            <a:off x="9484380" y="4977826"/>
            <a:ext cx="173973" cy="170667"/>
          </a:xfrm>
          <a:custGeom>
            <a:avLst/>
            <a:gdLst>
              <a:gd name="T0" fmla="*/ 221 w 461"/>
              <a:gd name="T1" fmla="*/ 160 h 454"/>
              <a:gd name="T2" fmla="*/ 221 w 461"/>
              <a:gd name="T3" fmla="*/ 160 h 454"/>
              <a:gd name="T4" fmla="*/ 150 w 461"/>
              <a:gd name="T5" fmla="*/ 54 h 454"/>
              <a:gd name="T6" fmla="*/ 35 w 461"/>
              <a:gd name="T7" fmla="*/ 187 h 454"/>
              <a:gd name="T8" fmla="*/ 221 w 461"/>
              <a:gd name="T9" fmla="*/ 160 h 454"/>
              <a:gd name="T10" fmla="*/ 239 w 461"/>
              <a:gd name="T11" fmla="*/ 231 h 454"/>
              <a:gd name="T12" fmla="*/ 239 w 461"/>
              <a:gd name="T13" fmla="*/ 231 h 454"/>
              <a:gd name="T14" fmla="*/ 248 w 461"/>
              <a:gd name="T15" fmla="*/ 222 h 454"/>
              <a:gd name="T16" fmla="*/ 239 w 461"/>
              <a:gd name="T17" fmla="*/ 196 h 454"/>
              <a:gd name="T18" fmla="*/ 35 w 461"/>
              <a:gd name="T19" fmla="*/ 222 h 454"/>
              <a:gd name="T20" fmla="*/ 35 w 461"/>
              <a:gd name="T21" fmla="*/ 222 h 454"/>
              <a:gd name="T22" fmla="*/ 88 w 461"/>
              <a:gd name="T23" fmla="*/ 355 h 454"/>
              <a:gd name="T24" fmla="*/ 88 w 461"/>
              <a:gd name="T25" fmla="*/ 355 h 454"/>
              <a:gd name="T26" fmla="*/ 239 w 461"/>
              <a:gd name="T27" fmla="*/ 231 h 454"/>
              <a:gd name="T28" fmla="*/ 106 w 461"/>
              <a:gd name="T29" fmla="*/ 382 h 454"/>
              <a:gd name="T30" fmla="*/ 106 w 461"/>
              <a:gd name="T31" fmla="*/ 382 h 454"/>
              <a:gd name="T32" fmla="*/ 106 w 461"/>
              <a:gd name="T33" fmla="*/ 382 h 454"/>
              <a:gd name="T34" fmla="*/ 106 w 461"/>
              <a:gd name="T35" fmla="*/ 373 h 454"/>
              <a:gd name="T36" fmla="*/ 106 w 461"/>
              <a:gd name="T37" fmla="*/ 382 h 454"/>
              <a:gd name="T38" fmla="*/ 186 w 461"/>
              <a:gd name="T39" fmla="*/ 36 h 454"/>
              <a:gd name="T40" fmla="*/ 186 w 461"/>
              <a:gd name="T41" fmla="*/ 36 h 454"/>
              <a:gd name="T42" fmla="*/ 354 w 461"/>
              <a:gd name="T43" fmla="*/ 81 h 454"/>
              <a:gd name="T44" fmla="*/ 354 w 461"/>
              <a:gd name="T45" fmla="*/ 81 h 454"/>
              <a:gd name="T46" fmla="*/ 231 w 461"/>
              <a:gd name="T47" fmla="*/ 28 h 454"/>
              <a:gd name="T48" fmla="*/ 186 w 461"/>
              <a:gd name="T49" fmla="*/ 36 h 454"/>
              <a:gd name="T50" fmla="*/ 256 w 461"/>
              <a:gd name="T51" fmla="*/ 151 h 454"/>
              <a:gd name="T52" fmla="*/ 354 w 461"/>
              <a:gd name="T53" fmla="*/ 81 h 454"/>
              <a:gd name="T54" fmla="*/ 231 w 461"/>
              <a:gd name="T55" fmla="*/ 453 h 454"/>
              <a:gd name="T56" fmla="*/ 231 w 461"/>
              <a:gd name="T57" fmla="*/ 453 h 454"/>
              <a:gd name="T58" fmla="*/ 0 w 461"/>
              <a:gd name="T59" fmla="*/ 222 h 454"/>
              <a:gd name="T60" fmla="*/ 231 w 461"/>
              <a:gd name="T61" fmla="*/ 0 h 454"/>
              <a:gd name="T62" fmla="*/ 460 w 461"/>
              <a:gd name="T63" fmla="*/ 222 h 454"/>
              <a:gd name="T64" fmla="*/ 231 w 461"/>
              <a:gd name="T65" fmla="*/ 453 h 454"/>
              <a:gd name="T66" fmla="*/ 265 w 461"/>
              <a:gd name="T67" fmla="*/ 258 h 454"/>
              <a:gd name="T68" fmla="*/ 265 w 461"/>
              <a:gd name="T69" fmla="*/ 258 h 454"/>
              <a:gd name="T70" fmla="*/ 106 w 461"/>
              <a:gd name="T71" fmla="*/ 382 h 454"/>
              <a:gd name="T72" fmla="*/ 231 w 461"/>
              <a:gd name="T73" fmla="*/ 417 h 454"/>
              <a:gd name="T74" fmla="*/ 310 w 461"/>
              <a:gd name="T75" fmla="*/ 408 h 454"/>
              <a:gd name="T76" fmla="*/ 265 w 461"/>
              <a:gd name="T77" fmla="*/ 258 h 454"/>
              <a:gd name="T78" fmla="*/ 275 w 461"/>
              <a:gd name="T79" fmla="*/ 178 h 454"/>
              <a:gd name="T80" fmla="*/ 275 w 461"/>
              <a:gd name="T81" fmla="*/ 178 h 454"/>
              <a:gd name="T82" fmla="*/ 284 w 461"/>
              <a:gd name="T83" fmla="*/ 204 h 454"/>
              <a:gd name="T84" fmla="*/ 292 w 461"/>
              <a:gd name="T85" fmla="*/ 213 h 454"/>
              <a:gd name="T86" fmla="*/ 425 w 461"/>
              <a:gd name="T87" fmla="*/ 222 h 454"/>
              <a:gd name="T88" fmla="*/ 381 w 461"/>
              <a:gd name="T89" fmla="*/ 98 h 454"/>
              <a:gd name="T90" fmla="*/ 275 w 461"/>
              <a:gd name="T91" fmla="*/ 178 h 454"/>
              <a:gd name="T92" fmla="*/ 301 w 461"/>
              <a:gd name="T93" fmla="*/ 249 h 454"/>
              <a:gd name="T94" fmla="*/ 301 w 461"/>
              <a:gd name="T95" fmla="*/ 249 h 454"/>
              <a:gd name="T96" fmla="*/ 337 w 461"/>
              <a:gd name="T97" fmla="*/ 391 h 454"/>
              <a:gd name="T98" fmla="*/ 425 w 461"/>
              <a:gd name="T99" fmla="*/ 258 h 454"/>
              <a:gd name="T100" fmla="*/ 301 w 461"/>
              <a:gd name="T101" fmla="*/ 249 h 4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61" h="454">
                <a:moveTo>
                  <a:pt x="221" y="160"/>
                </a:moveTo>
                <a:lnTo>
                  <a:pt x="221" y="160"/>
                </a:lnTo>
                <a:cubicBezTo>
                  <a:pt x="186" y="98"/>
                  <a:pt x="150" y="54"/>
                  <a:pt x="150" y="54"/>
                </a:cubicBezTo>
                <a:cubicBezTo>
                  <a:pt x="88" y="72"/>
                  <a:pt x="53" y="125"/>
                  <a:pt x="35" y="187"/>
                </a:cubicBezTo>
                <a:cubicBezTo>
                  <a:pt x="44" y="187"/>
                  <a:pt x="124" y="187"/>
                  <a:pt x="221" y="160"/>
                </a:cubicBezTo>
                <a:close/>
                <a:moveTo>
                  <a:pt x="239" y="231"/>
                </a:moveTo>
                <a:lnTo>
                  <a:pt x="239" y="231"/>
                </a:lnTo>
                <a:cubicBezTo>
                  <a:pt x="248" y="222"/>
                  <a:pt x="248" y="222"/>
                  <a:pt x="248" y="222"/>
                </a:cubicBezTo>
                <a:cubicBezTo>
                  <a:pt x="248" y="213"/>
                  <a:pt x="239" y="204"/>
                  <a:pt x="239" y="196"/>
                </a:cubicBezTo>
                <a:cubicBezTo>
                  <a:pt x="133" y="222"/>
                  <a:pt x="35" y="222"/>
                  <a:pt x="35" y="222"/>
                </a:cubicBezTo>
                <a:lnTo>
                  <a:pt x="35" y="222"/>
                </a:lnTo>
                <a:cubicBezTo>
                  <a:pt x="35" y="275"/>
                  <a:pt x="53" y="319"/>
                  <a:pt x="88" y="355"/>
                </a:cubicBezTo>
                <a:lnTo>
                  <a:pt x="88" y="355"/>
                </a:lnTo>
                <a:cubicBezTo>
                  <a:pt x="88" y="355"/>
                  <a:pt x="141" y="258"/>
                  <a:pt x="239" y="231"/>
                </a:cubicBezTo>
                <a:close/>
                <a:moveTo>
                  <a:pt x="106" y="382"/>
                </a:moveTo>
                <a:lnTo>
                  <a:pt x="106" y="382"/>
                </a:lnTo>
                <a:lnTo>
                  <a:pt x="106" y="382"/>
                </a:lnTo>
                <a:cubicBezTo>
                  <a:pt x="106" y="382"/>
                  <a:pt x="106" y="382"/>
                  <a:pt x="106" y="373"/>
                </a:cubicBezTo>
                <a:cubicBezTo>
                  <a:pt x="106" y="382"/>
                  <a:pt x="106" y="382"/>
                  <a:pt x="106" y="382"/>
                </a:cubicBezTo>
                <a:close/>
                <a:moveTo>
                  <a:pt x="186" y="36"/>
                </a:moveTo>
                <a:lnTo>
                  <a:pt x="186" y="36"/>
                </a:lnTo>
                <a:close/>
                <a:moveTo>
                  <a:pt x="354" y="81"/>
                </a:moveTo>
                <a:lnTo>
                  <a:pt x="354" y="81"/>
                </a:lnTo>
                <a:cubicBezTo>
                  <a:pt x="328" y="45"/>
                  <a:pt x="284" y="28"/>
                  <a:pt x="231" y="28"/>
                </a:cubicBezTo>
                <a:cubicBezTo>
                  <a:pt x="212" y="28"/>
                  <a:pt x="194" y="36"/>
                  <a:pt x="186" y="36"/>
                </a:cubicBezTo>
                <a:cubicBezTo>
                  <a:pt x="186" y="36"/>
                  <a:pt x="221" y="89"/>
                  <a:pt x="256" y="151"/>
                </a:cubicBezTo>
                <a:cubicBezTo>
                  <a:pt x="328" y="125"/>
                  <a:pt x="354" y="81"/>
                  <a:pt x="354" y="81"/>
                </a:cubicBezTo>
                <a:close/>
                <a:moveTo>
                  <a:pt x="231" y="453"/>
                </a:moveTo>
                <a:lnTo>
                  <a:pt x="231" y="453"/>
                </a:lnTo>
                <a:cubicBezTo>
                  <a:pt x="106" y="453"/>
                  <a:pt x="0" y="355"/>
                  <a:pt x="0" y="222"/>
                </a:cubicBezTo>
                <a:cubicBezTo>
                  <a:pt x="0" y="98"/>
                  <a:pt x="106" y="0"/>
                  <a:pt x="231" y="0"/>
                </a:cubicBezTo>
                <a:cubicBezTo>
                  <a:pt x="354" y="0"/>
                  <a:pt x="460" y="98"/>
                  <a:pt x="460" y="222"/>
                </a:cubicBezTo>
                <a:cubicBezTo>
                  <a:pt x="460" y="355"/>
                  <a:pt x="354" y="453"/>
                  <a:pt x="231" y="453"/>
                </a:cubicBezTo>
                <a:close/>
                <a:moveTo>
                  <a:pt x="265" y="258"/>
                </a:moveTo>
                <a:lnTo>
                  <a:pt x="265" y="258"/>
                </a:lnTo>
                <a:cubicBezTo>
                  <a:pt x="150" y="302"/>
                  <a:pt x="115" y="382"/>
                  <a:pt x="106" y="382"/>
                </a:cubicBezTo>
                <a:cubicBezTo>
                  <a:pt x="141" y="408"/>
                  <a:pt x="186" y="417"/>
                  <a:pt x="231" y="417"/>
                </a:cubicBezTo>
                <a:cubicBezTo>
                  <a:pt x="256" y="417"/>
                  <a:pt x="284" y="417"/>
                  <a:pt x="310" y="408"/>
                </a:cubicBezTo>
                <a:cubicBezTo>
                  <a:pt x="301" y="391"/>
                  <a:pt x="292" y="329"/>
                  <a:pt x="265" y="258"/>
                </a:cubicBezTo>
                <a:close/>
                <a:moveTo>
                  <a:pt x="275" y="178"/>
                </a:moveTo>
                <a:lnTo>
                  <a:pt x="275" y="178"/>
                </a:lnTo>
                <a:cubicBezTo>
                  <a:pt x="275" y="187"/>
                  <a:pt x="284" y="196"/>
                  <a:pt x="284" y="204"/>
                </a:cubicBezTo>
                <a:cubicBezTo>
                  <a:pt x="284" y="213"/>
                  <a:pt x="284" y="213"/>
                  <a:pt x="292" y="213"/>
                </a:cubicBezTo>
                <a:cubicBezTo>
                  <a:pt x="354" y="213"/>
                  <a:pt x="425" y="222"/>
                  <a:pt x="425" y="222"/>
                </a:cubicBezTo>
                <a:cubicBezTo>
                  <a:pt x="425" y="178"/>
                  <a:pt x="407" y="134"/>
                  <a:pt x="381" y="98"/>
                </a:cubicBezTo>
                <a:cubicBezTo>
                  <a:pt x="381" y="107"/>
                  <a:pt x="346" y="151"/>
                  <a:pt x="275" y="178"/>
                </a:cubicBezTo>
                <a:close/>
                <a:moveTo>
                  <a:pt x="301" y="249"/>
                </a:moveTo>
                <a:lnTo>
                  <a:pt x="301" y="249"/>
                </a:lnTo>
                <a:cubicBezTo>
                  <a:pt x="328" y="319"/>
                  <a:pt x="337" y="373"/>
                  <a:pt x="337" y="391"/>
                </a:cubicBezTo>
                <a:cubicBezTo>
                  <a:pt x="381" y="355"/>
                  <a:pt x="416" y="311"/>
                  <a:pt x="425" y="258"/>
                </a:cubicBezTo>
                <a:cubicBezTo>
                  <a:pt x="416" y="258"/>
                  <a:pt x="363" y="240"/>
                  <a:pt x="301" y="2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  <a:extLst/>
        </p:spPr>
        <p:txBody>
          <a:bodyPr wrap="none" lIns="45712" tIns="22856" rIns="45712" bIns="22856" anchor="ctr"/>
          <a:lstStyle/>
          <a:p>
            <a:pPr defTabSz="609494">
              <a:defRPr/>
            </a:pPr>
            <a:endParaRPr lang="en-US" sz="900" dirty="0">
              <a:latin typeface="Lato Light" charset="0"/>
            </a:endParaRPr>
          </a:p>
        </p:txBody>
      </p:sp>
      <p:sp>
        <p:nvSpPr>
          <p:cNvPr id="69" name="Freeform 75"/>
          <p:cNvSpPr>
            <a:spLocks noChangeArrowheads="1"/>
          </p:cNvSpPr>
          <p:nvPr/>
        </p:nvSpPr>
        <p:spPr bwMode="auto">
          <a:xfrm>
            <a:off x="8945226" y="4960488"/>
            <a:ext cx="92565" cy="171907"/>
          </a:xfrm>
          <a:custGeom>
            <a:avLst/>
            <a:gdLst>
              <a:gd name="T0" fmla="*/ 248 w 249"/>
              <a:gd name="T1" fmla="*/ 80 h 453"/>
              <a:gd name="T2" fmla="*/ 248 w 249"/>
              <a:gd name="T3" fmla="*/ 80 h 453"/>
              <a:gd name="T4" fmla="*/ 177 w 249"/>
              <a:gd name="T5" fmla="*/ 80 h 453"/>
              <a:gd name="T6" fmla="*/ 160 w 249"/>
              <a:gd name="T7" fmla="*/ 107 h 453"/>
              <a:gd name="T8" fmla="*/ 160 w 249"/>
              <a:gd name="T9" fmla="*/ 160 h 453"/>
              <a:gd name="T10" fmla="*/ 248 w 249"/>
              <a:gd name="T11" fmla="*/ 160 h 453"/>
              <a:gd name="T12" fmla="*/ 248 w 249"/>
              <a:gd name="T13" fmla="*/ 231 h 453"/>
              <a:gd name="T14" fmla="*/ 160 w 249"/>
              <a:gd name="T15" fmla="*/ 231 h 453"/>
              <a:gd name="T16" fmla="*/ 160 w 249"/>
              <a:gd name="T17" fmla="*/ 452 h 453"/>
              <a:gd name="T18" fmla="*/ 79 w 249"/>
              <a:gd name="T19" fmla="*/ 452 h 453"/>
              <a:gd name="T20" fmla="*/ 79 w 249"/>
              <a:gd name="T21" fmla="*/ 231 h 453"/>
              <a:gd name="T22" fmla="*/ 0 w 249"/>
              <a:gd name="T23" fmla="*/ 231 h 453"/>
              <a:gd name="T24" fmla="*/ 0 w 249"/>
              <a:gd name="T25" fmla="*/ 160 h 453"/>
              <a:gd name="T26" fmla="*/ 79 w 249"/>
              <a:gd name="T27" fmla="*/ 160 h 453"/>
              <a:gd name="T28" fmla="*/ 79 w 249"/>
              <a:gd name="T29" fmla="*/ 116 h 453"/>
              <a:gd name="T30" fmla="*/ 177 w 249"/>
              <a:gd name="T31" fmla="*/ 0 h 453"/>
              <a:gd name="T32" fmla="*/ 248 w 249"/>
              <a:gd name="T33" fmla="*/ 0 h 453"/>
              <a:gd name="T34" fmla="*/ 248 w 249"/>
              <a:gd name="T35" fmla="*/ 8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lIns="45712" tIns="22856" rIns="45712" bIns="22856" anchor="ctr"/>
          <a:lstStyle/>
          <a:p>
            <a:pPr defTabSz="609494">
              <a:defRPr/>
            </a:pPr>
            <a:endParaRPr lang="en-US" sz="900" dirty="0">
              <a:latin typeface="Lato Light" charset="0"/>
            </a:endParaRPr>
          </a:p>
        </p:txBody>
      </p:sp>
      <p:sp>
        <p:nvSpPr>
          <p:cNvPr id="70" name="Freeform 85"/>
          <p:cNvSpPr>
            <a:spLocks noChangeAspect="1" noChangeArrowheads="1"/>
          </p:cNvSpPr>
          <p:nvPr/>
        </p:nvSpPr>
        <p:spPr bwMode="auto">
          <a:xfrm>
            <a:off x="9190825" y="4989453"/>
            <a:ext cx="198727" cy="160020"/>
          </a:xfrm>
          <a:custGeom>
            <a:avLst/>
            <a:gdLst>
              <a:gd name="T0" fmla="*/ 461 w 462"/>
              <a:gd name="T1" fmla="*/ 45 h 374"/>
              <a:gd name="T2" fmla="*/ 461 w 462"/>
              <a:gd name="T3" fmla="*/ 45 h 374"/>
              <a:gd name="T4" fmla="*/ 408 w 462"/>
              <a:gd name="T5" fmla="*/ 63 h 374"/>
              <a:gd name="T6" fmla="*/ 443 w 462"/>
              <a:gd name="T7" fmla="*/ 10 h 374"/>
              <a:gd name="T8" fmla="*/ 389 w 462"/>
              <a:gd name="T9" fmla="*/ 36 h 374"/>
              <a:gd name="T10" fmla="*/ 319 w 462"/>
              <a:gd name="T11" fmla="*/ 0 h 374"/>
              <a:gd name="T12" fmla="*/ 221 w 462"/>
              <a:gd name="T13" fmla="*/ 98 h 374"/>
              <a:gd name="T14" fmla="*/ 230 w 462"/>
              <a:gd name="T15" fmla="*/ 116 h 374"/>
              <a:gd name="T16" fmla="*/ 35 w 462"/>
              <a:gd name="T17" fmla="*/ 19 h 374"/>
              <a:gd name="T18" fmla="*/ 17 w 462"/>
              <a:gd name="T19" fmla="*/ 72 h 374"/>
              <a:gd name="T20" fmla="*/ 61 w 462"/>
              <a:gd name="T21" fmla="*/ 151 h 374"/>
              <a:gd name="T22" fmla="*/ 17 w 462"/>
              <a:gd name="T23" fmla="*/ 134 h 374"/>
              <a:gd name="T24" fmla="*/ 17 w 462"/>
              <a:gd name="T25" fmla="*/ 134 h 374"/>
              <a:gd name="T26" fmla="*/ 98 w 462"/>
              <a:gd name="T27" fmla="*/ 231 h 374"/>
              <a:gd name="T28" fmla="*/ 70 w 462"/>
              <a:gd name="T29" fmla="*/ 231 h 374"/>
              <a:gd name="T30" fmla="*/ 53 w 462"/>
              <a:gd name="T31" fmla="*/ 231 h 374"/>
              <a:gd name="T32" fmla="*/ 142 w 462"/>
              <a:gd name="T33" fmla="*/ 294 h 374"/>
              <a:gd name="T34" fmla="*/ 26 w 462"/>
              <a:gd name="T35" fmla="*/ 338 h 374"/>
              <a:gd name="T36" fmla="*/ 0 w 462"/>
              <a:gd name="T37" fmla="*/ 338 h 374"/>
              <a:gd name="T38" fmla="*/ 142 w 462"/>
              <a:gd name="T39" fmla="*/ 373 h 374"/>
              <a:gd name="T40" fmla="*/ 408 w 462"/>
              <a:gd name="T41" fmla="*/ 107 h 374"/>
              <a:gd name="T42" fmla="*/ 408 w 462"/>
              <a:gd name="T43" fmla="*/ 98 h 374"/>
              <a:gd name="T44" fmla="*/ 461 w 462"/>
              <a:gd name="T45" fmla="*/ 45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lnTo>
                  <a:pt x="17" y="134"/>
                </a:ln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wrap="none" lIns="45712" tIns="22856" rIns="45712" bIns="22856" anchor="ctr"/>
          <a:lstStyle/>
          <a:p>
            <a:pPr defTabSz="609494">
              <a:defRPr/>
            </a:pPr>
            <a:endParaRPr lang="en-US" sz="900" dirty="0">
              <a:latin typeface="Lato Light" charset="0"/>
            </a:endParaRPr>
          </a:p>
        </p:txBody>
      </p:sp>
      <p:sp>
        <p:nvSpPr>
          <p:cNvPr id="71" name="Freeform 68"/>
          <p:cNvSpPr>
            <a:spLocks noChangeArrowheads="1"/>
          </p:cNvSpPr>
          <p:nvPr/>
        </p:nvSpPr>
        <p:spPr bwMode="auto">
          <a:xfrm>
            <a:off x="6269115" y="4988977"/>
            <a:ext cx="173973" cy="170667"/>
          </a:xfrm>
          <a:custGeom>
            <a:avLst/>
            <a:gdLst>
              <a:gd name="T0" fmla="*/ 221 w 461"/>
              <a:gd name="T1" fmla="*/ 160 h 454"/>
              <a:gd name="T2" fmla="*/ 221 w 461"/>
              <a:gd name="T3" fmla="*/ 160 h 454"/>
              <a:gd name="T4" fmla="*/ 150 w 461"/>
              <a:gd name="T5" fmla="*/ 54 h 454"/>
              <a:gd name="T6" fmla="*/ 35 w 461"/>
              <a:gd name="T7" fmla="*/ 187 h 454"/>
              <a:gd name="T8" fmla="*/ 221 w 461"/>
              <a:gd name="T9" fmla="*/ 160 h 454"/>
              <a:gd name="T10" fmla="*/ 239 w 461"/>
              <a:gd name="T11" fmla="*/ 231 h 454"/>
              <a:gd name="T12" fmla="*/ 239 w 461"/>
              <a:gd name="T13" fmla="*/ 231 h 454"/>
              <a:gd name="T14" fmla="*/ 248 w 461"/>
              <a:gd name="T15" fmla="*/ 222 h 454"/>
              <a:gd name="T16" fmla="*/ 239 w 461"/>
              <a:gd name="T17" fmla="*/ 196 h 454"/>
              <a:gd name="T18" fmla="*/ 35 w 461"/>
              <a:gd name="T19" fmla="*/ 222 h 454"/>
              <a:gd name="T20" fmla="*/ 35 w 461"/>
              <a:gd name="T21" fmla="*/ 222 h 454"/>
              <a:gd name="T22" fmla="*/ 88 w 461"/>
              <a:gd name="T23" fmla="*/ 355 h 454"/>
              <a:gd name="T24" fmla="*/ 88 w 461"/>
              <a:gd name="T25" fmla="*/ 355 h 454"/>
              <a:gd name="T26" fmla="*/ 239 w 461"/>
              <a:gd name="T27" fmla="*/ 231 h 454"/>
              <a:gd name="T28" fmla="*/ 106 w 461"/>
              <a:gd name="T29" fmla="*/ 382 h 454"/>
              <a:gd name="T30" fmla="*/ 106 w 461"/>
              <a:gd name="T31" fmla="*/ 382 h 454"/>
              <a:gd name="T32" fmla="*/ 106 w 461"/>
              <a:gd name="T33" fmla="*/ 382 h 454"/>
              <a:gd name="T34" fmla="*/ 106 w 461"/>
              <a:gd name="T35" fmla="*/ 373 h 454"/>
              <a:gd name="T36" fmla="*/ 106 w 461"/>
              <a:gd name="T37" fmla="*/ 382 h 454"/>
              <a:gd name="T38" fmla="*/ 186 w 461"/>
              <a:gd name="T39" fmla="*/ 36 h 454"/>
              <a:gd name="T40" fmla="*/ 186 w 461"/>
              <a:gd name="T41" fmla="*/ 36 h 454"/>
              <a:gd name="T42" fmla="*/ 354 w 461"/>
              <a:gd name="T43" fmla="*/ 81 h 454"/>
              <a:gd name="T44" fmla="*/ 354 w 461"/>
              <a:gd name="T45" fmla="*/ 81 h 454"/>
              <a:gd name="T46" fmla="*/ 231 w 461"/>
              <a:gd name="T47" fmla="*/ 28 h 454"/>
              <a:gd name="T48" fmla="*/ 186 w 461"/>
              <a:gd name="T49" fmla="*/ 36 h 454"/>
              <a:gd name="T50" fmla="*/ 256 w 461"/>
              <a:gd name="T51" fmla="*/ 151 h 454"/>
              <a:gd name="T52" fmla="*/ 354 w 461"/>
              <a:gd name="T53" fmla="*/ 81 h 454"/>
              <a:gd name="T54" fmla="*/ 231 w 461"/>
              <a:gd name="T55" fmla="*/ 453 h 454"/>
              <a:gd name="T56" fmla="*/ 231 w 461"/>
              <a:gd name="T57" fmla="*/ 453 h 454"/>
              <a:gd name="T58" fmla="*/ 0 w 461"/>
              <a:gd name="T59" fmla="*/ 222 h 454"/>
              <a:gd name="T60" fmla="*/ 231 w 461"/>
              <a:gd name="T61" fmla="*/ 0 h 454"/>
              <a:gd name="T62" fmla="*/ 460 w 461"/>
              <a:gd name="T63" fmla="*/ 222 h 454"/>
              <a:gd name="T64" fmla="*/ 231 w 461"/>
              <a:gd name="T65" fmla="*/ 453 h 454"/>
              <a:gd name="T66" fmla="*/ 265 w 461"/>
              <a:gd name="T67" fmla="*/ 258 h 454"/>
              <a:gd name="T68" fmla="*/ 265 w 461"/>
              <a:gd name="T69" fmla="*/ 258 h 454"/>
              <a:gd name="T70" fmla="*/ 106 w 461"/>
              <a:gd name="T71" fmla="*/ 382 h 454"/>
              <a:gd name="T72" fmla="*/ 231 w 461"/>
              <a:gd name="T73" fmla="*/ 417 h 454"/>
              <a:gd name="T74" fmla="*/ 310 w 461"/>
              <a:gd name="T75" fmla="*/ 408 h 454"/>
              <a:gd name="T76" fmla="*/ 265 w 461"/>
              <a:gd name="T77" fmla="*/ 258 h 454"/>
              <a:gd name="T78" fmla="*/ 275 w 461"/>
              <a:gd name="T79" fmla="*/ 178 h 454"/>
              <a:gd name="T80" fmla="*/ 275 w 461"/>
              <a:gd name="T81" fmla="*/ 178 h 454"/>
              <a:gd name="T82" fmla="*/ 284 w 461"/>
              <a:gd name="T83" fmla="*/ 204 h 454"/>
              <a:gd name="T84" fmla="*/ 292 w 461"/>
              <a:gd name="T85" fmla="*/ 213 h 454"/>
              <a:gd name="T86" fmla="*/ 425 w 461"/>
              <a:gd name="T87" fmla="*/ 222 h 454"/>
              <a:gd name="T88" fmla="*/ 381 w 461"/>
              <a:gd name="T89" fmla="*/ 98 h 454"/>
              <a:gd name="T90" fmla="*/ 275 w 461"/>
              <a:gd name="T91" fmla="*/ 178 h 454"/>
              <a:gd name="T92" fmla="*/ 301 w 461"/>
              <a:gd name="T93" fmla="*/ 249 h 454"/>
              <a:gd name="T94" fmla="*/ 301 w 461"/>
              <a:gd name="T95" fmla="*/ 249 h 454"/>
              <a:gd name="T96" fmla="*/ 337 w 461"/>
              <a:gd name="T97" fmla="*/ 391 h 454"/>
              <a:gd name="T98" fmla="*/ 425 w 461"/>
              <a:gd name="T99" fmla="*/ 258 h 454"/>
              <a:gd name="T100" fmla="*/ 301 w 461"/>
              <a:gd name="T101" fmla="*/ 249 h 4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61" h="454">
                <a:moveTo>
                  <a:pt x="221" y="160"/>
                </a:moveTo>
                <a:lnTo>
                  <a:pt x="221" y="160"/>
                </a:lnTo>
                <a:cubicBezTo>
                  <a:pt x="186" y="98"/>
                  <a:pt x="150" y="54"/>
                  <a:pt x="150" y="54"/>
                </a:cubicBezTo>
                <a:cubicBezTo>
                  <a:pt x="88" y="72"/>
                  <a:pt x="53" y="125"/>
                  <a:pt x="35" y="187"/>
                </a:cubicBezTo>
                <a:cubicBezTo>
                  <a:pt x="44" y="187"/>
                  <a:pt x="124" y="187"/>
                  <a:pt x="221" y="160"/>
                </a:cubicBezTo>
                <a:close/>
                <a:moveTo>
                  <a:pt x="239" y="231"/>
                </a:moveTo>
                <a:lnTo>
                  <a:pt x="239" y="231"/>
                </a:lnTo>
                <a:cubicBezTo>
                  <a:pt x="248" y="222"/>
                  <a:pt x="248" y="222"/>
                  <a:pt x="248" y="222"/>
                </a:cubicBezTo>
                <a:cubicBezTo>
                  <a:pt x="248" y="213"/>
                  <a:pt x="239" y="204"/>
                  <a:pt x="239" y="196"/>
                </a:cubicBezTo>
                <a:cubicBezTo>
                  <a:pt x="133" y="222"/>
                  <a:pt x="35" y="222"/>
                  <a:pt x="35" y="222"/>
                </a:cubicBezTo>
                <a:lnTo>
                  <a:pt x="35" y="222"/>
                </a:lnTo>
                <a:cubicBezTo>
                  <a:pt x="35" y="275"/>
                  <a:pt x="53" y="319"/>
                  <a:pt x="88" y="355"/>
                </a:cubicBezTo>
                <a:lnTo>
                  <a:pt x="88" y="355"/>
                </a:lnTo>
                <a:cubicBezTo>
                  <a:pt x="88" y="355"/>
                  <a:pt x="141" y="258"/>
                  <a:pt x="239" y="231"/>
                </a:cubicBezTo>
                <a:close/>
                <a:moveTo>
                  <a:pt x="106" y="382"/>
                </a:moveTo>
                <a:lnTo>
                  <a:pt x="106" y="382"/>
                </a:lnTo>
                <a:lnTo>
                  <a:pt x="106" y="382"/>
                </a:lnTo>
                <a:cubicBezTo>
                  <a:pt x="106" y="382"/>
                  <a:pt x="106" y="382"/>
                  <a:pt x="106" y="373"/>
                </a:cubicBezTo>
                <a:cubicBezTo>
                  <a:pt x="106" y="382"/>
                  <a:pt x="106" y="382"/>
                  <a:pt x="106" y="382"/>
                </a:cubicBezTo>
                <a:close/>
                <a:moveTo>
                  <a:pt x="186" y="36"/>
                </a:moveTo>
                <a:lnTo>
                  <a:pt x="186" y="36"/>
                </a:lnTo>
                <a:close/>
                <a:moveTo>
                  <a:pt x="354" y="81"/>
                </a:moveTo>
                <a:lnTo>
                  <a:pt x="354" y="81"/>
                </a:lnTo>
                <a:cubicBezTo>
                  <a:pt x="328" y="45"/>
                  <a:pt x="284" y="28"/>
                  <a:pt x="231" y="28"/>
                </a:cubicBezTo>
                <a:cubicBezTo>
                  <a:pt x="212" y="28"/>
                  <a:pt x="194" y="36"/>
                  <a:pt x="186" y="36"/>
                </a:cubicBezTo>
                <a:cubicBezTo>
                  <a:pt x="186" y="36"/>
                  <a:pt x="221" y="89"/>
                  <a:pt x="256" y="151"/>
                </a:cubicBezTo>
                <a:cubicBezTo>
                  <a:pt x="328" y="125"/>
                  <a:pt x="354" y="81"/>
                  <a:pt x="354" y="81"/>
                </a:cubicBezTo>
                <a:close/>
                <a:moveTo>
                  <a:pt x="231" y="453"/>
                </a:moveTo>
                <a:lnTo>
                  <a:pt x="231" y="453"/>
                </a:lnTo>
                <a:cubicBezTo>
                  <a:pt x="106" y="453"/>
                  <a:pt x="0" y="355"/>
                  <a:pt x="0" y="222"/>
                </a:cubicBezTo>
                <a:cubicBezTo>
                  <a:pt x="0" y="98"/>
                  <a:pt x="106" y="0"/>
                  <a:pt x="231" y="0"/>
                </a:cubicBezTo>
                <a:cubicBezTo>
                  <a:pt x="354" y="0"/>
                  <a:pt x="460" y="98"/>
                  <a:pt x="460" y="222"/>
                </a:cubicBezTo>
                <a:cubicBezTo>
                  <a:pt x="460" y="355"/>
                  <a:pt x="354" y="453"/>
                  <a:pt x="231" y="453"/>
                </a:cubicBezTo>
                <a:close/>
                <a:moveTo>
                  <a:pt x="265" y="258"/>
                </a:moveTo>
                <a:lnTo>
                  <a:pt x="265" y="258"/>
                </a:lnTo>
                <a:cubicBezTo>
                  <a:pt x="150" y="302"/>
                  <a:pt x="115" y="382"/>
                  <a:pt x="106" y="382"/>
                </a:cubicBezTo>
                <a:cubicBezTo>
                  <a:pt x="141" y="408"/>
                  <a:pt x="186" y="417"/>
                  <a:pt x="231" y="417"/>
                </a:cubicBezTo>
                <a:cubicBezTo>
                  <a:pt x="256" y="417"/>
                  <a:pt x="284" y="417"/>
                  <a:pt x="310" y="408"/>
                </a:cubicBezTo>
                <a:cubicBezTo>
                  <a:pt x="301" y="391"/>
                  <a:pt x="292" y="329"/>
                  <a:pt x="265" y="258"/>
                </a:cubicBezTo>
                <a:close/>
                <a:moveTo>
                  <a:pt x="275" y="178"/>
                </a:moveTo>
                <a:lnTo>
                  <a:pt x="275" y="178"/>
                </a:lnTo>
                <a:cubicBezTo>
                  <a:pt x="275" y="187"/>
                  <a:pt x="284" y="196"/>
                  <a:pt x="284" y="204"/>
                </a:cubicBezTo>
                <a:cubicBezTo>
                  <a:pt x="284" y="213"/>
                  <a:pt x="284" y="213"/>
                  <a:pt x="292" y="213"/>
                </a:cubicBezTo>
                <a:cubicBezTo>
                  <a:pt x="354" y="213"/>
                  <a:pt x="425" y="222"/>
                  <a:pt x="425" y="222"/>
                </a:cubicBezTo>
                <a:cubicBezTo>
                  <a:pt x="425" y="178"/>
                  <a:pt x="407" y="134"/>
                  <a:pt x="381" y="98"/>
                </a:cubicBezTo>
                <a:cubicBezTo>
                  <a:pt x="381" y="107"/>
                  <a:pt x="346" y="151"/>
                  <a:pt x="275" y="178"/>
                </a:cubicBezTo>
                <a:close/>
                <a:moveTo>
                  <a:pt x="301" y="249"/>
                </a:moveTo>
                <a:lnTo>
                  <a:pt x="301" y="249"/>
                </a:lnTo>
                <a:cubicBezTo>
                  <a:pt x="328" y="319"/>
                  <a:pt x="337" y="373"/>
                  <a:pt x="337" y="391"/>
                </a:cubicBezTo>
                <a:cubicBezTo>
                  <a:pt x="381" y="355"/>
                  <a:pt x="416" y="311"/>
                  <a:pt x="425" y="258"/>
                </a:cubicBezTo>
                <a:cubicBezTo>
                  <a:pt x="416" y="258"/>
                  <a:pt x="363" y="240"/>
                  <a:pt x="301" y="2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  <a:extLst/>
        </p:spPr>
        <p:txBody>
          <a:bodyPr wrap="none" lIns="45712" tIns="22856" rIns="45712" bIns="22856" anchor="ctr"/>
          <a:lstStyle/>
          <a:p>
            <a:pPr defTabSz="609494">
              <a:defRPr/>
            </a:pPr>
            <a:endParaRPr lang="en-US" sz="900" dirty="0">
              <a:latin typeface="Lato Light" charset="0"/>
            </a:endParaRPr>
          </a:p>
        </p:txBody>
      </p:sp>
      <p:sp>
        <p:nvSpPr>
          <p:cNvPr id="72" name="Freeform 75"/>
          <p:cNvSpPr>
            <a:spLocks noChangeArrowheads="1"/>
          </p:cNvSpPr>
          <p:nvPr/>
        </p:nvSpPr>
        <p:spPr bwMode="auto">
          <a:xfrm>
            <a:off x="5729961" y="4971639"/>
            <a:ext cx="92565" cy="171907"/>
          </a:xfrm>
          <a:custGeom>
            <a:avLst/>
            <a:gdLst>
              <a:gd name="T0" fmla="*/ 248 w 249"/>
              <a:gd name="T1" fmla="*/ 80 h 453"/>
              <a:gd name="T2" fmla="*/ 248 w 249"/>
              <a:gd name="T3" fmla="*/ 80 h 453"/>
              <a:gd name="T4" fmla="*/ 177 w 249"/>
              <a:gd name="T5" fmla="*/ 80 h 453"/>
              <a:gd name="T6" fmla="*/ 160 w 249"/>
              <a:gd name="T7" fmla="*/ 107 h 453"/>
              <a:gd name="T8" fmla="*/ 160 w 249"/>
              <a:gd name="T9" fmla="*/ 160 h 453"/>
              <a:gd name="T10" fmla="*/ 248 w 249"/>
              <a:gd name="T11" fmla="*/ 160 h 453"/>
              <a:gd name="T12" fmla="*/ 248 w 249"/>
              <a:gd name="T13" fmla="*/ 231 h 453"/>
              <a:gd name="T14" fmla="*/ 160 w 249"/>
              <a:gd name="T15" fmla="*/ 231 h 453"/>
              <a:gd name="T16" fmla="*/ 160 w 249"/>
              <a:gd name="T17" fmla="*/ 452 h 453"/>
              <a:gd name="T18" fmla="*/ 79 w 249"/>
              <a:gd name="T19" fmla="*/ 452 h 453"/>
              <a:gd name="T20" fmla="*/ 79 w 249"/>
              <a:gd name="T21" fmla="*/ 231 h 453"/>
              <a:gd name="T22" fmla="*/ 0 w 249"/>
              <a:gd name="T23" fmla="*/ 231 h 453"/>
              <a:gd name="T24" fmla="*/ 0 w 249"/>
              <a:gd name="T25" fmla="*/ 160 h 453"/>
              <a:gd name="T26" fmla="*/ 79 w 249"/>
              <a:gd name="T27" fmla="*/ 160 h 453"/>
              <a:gd name="T28" fmla="*/ 79 w 249"/>
              <a:gd name="T29" fmla="*/ 116 h 453"/>
              <a:gd name="T30" fmla="*/ 177 w 249"/>
              <a:gd name="T31" fmla="*/ 0 h 453"/>
              <a:gd name="T32" fmla="*/ 248 w 249"/>
              <a:gd name="T33" fmla="*/ 0 h 453"/>
              <a:gd name="T34" fmla="*/ 248 w 249"/>
              <a:gd name="T35" fmla="*/ 8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lIns="45712" tIns="22856" rIns="45712" bIns="22856" anchor="ctr"/>
          <a:lstStyle/>
          <a:p>
            <a:pPr defTabSz="609494">
              <a:defRPr/>
            </a:pPr>
            <a:endParaRPr lang="en-US" sz="900" dirty="0">
              <a:latin typeface="Lato Light" charset="0"/>
            </a:endParaRPr>
          </a:p>
        </p:txBody>
      </p:sp>
      <p:sp>
        <p:nvSpPr>
          <p:cNvPr id="73" name="Freeform 85"/>
          <p:cNvSpPr>
            <a:spLocks noChangeAspect="1" noChangeArrowheads="1"/>
          </p:cNvSpPr>
          <p:nvPr/>
        </p:nvSpPr>
        <p:spPr bwMode="auto">
          <a:xfrm>
            <a:off x="5975560" y="5000604"/>
            <a:ext cx="198727" cy="160020"/>
          </a:xfrm>
          <a:custGeom>
            <a:avLst/>
            <a:gdLst>
              <a:gd name="T0" fmla="*/ 461 w 462"/>
              <a:gd name="T1" fmla="*/ 45 h 374"/>
              <a:gd name="T2" fmla="*/ 461 w 462"/>
              <a:gd name="T3" fmla="*/ 45 h 374"/>
              <a:gd name="T4" fmla="*/ 408 w 462"/>
              <a:gd name="T5" fmla="*/ 63 h 374"/>
              <a:gd name="T6" fmla="*/ 443 w 462"/>
              <a:gd name="T7" fmla="*/ 10 h 374"/>
              <a:gd name="T8" fmla="*/ 389 w 462"/>
              <a:gd name="T9" fmla="*/ 36 h 374"/>
              <a:gd name="T10" fmla="*/ 319 w 462"/>
              <a:gd name="T11" fmla="*/ 0 h 374"/>
              <a:gd name="T12" fmla="*/ 221 w 462"/>
              <a:gd name="T13" fmla="*/ 98 h 374"/>
              <a:gd name="T14" fmla="*/ 230 w 462"/>
              <a:gd name="T15" fmla="*/ 116 h 374"/>
              <a:gd name="T16" fmla="*/ 35 w 462"/>
              <a:gd name="T17" fmla="*/ 19 h 374"/>
              <a:gd name="T18" fmla="*/ 17 w 462"/>
              <a:gd name="T19" fmla="*/ 72 h 374"/>
              <a:gd name="T20" fmla="*/ 61 w 462"/>
              <a:gd name="T21" fmla="*/ 151 h 374"/>
              <a:gd name="T22" fmla="*/ 17 w 462"/>
              <a:gd name="T23" fmla="*/ 134 h 374"/>
              <a:gd name="T24" fmla="*/ 17 w 462"/>
              <a:gd name="T25" fmla="*/ 134 h 374"/>
              <a:gd name="T26" fmla="*/ 98 w 462"/>
              <a:gd name="T27" fmla="*/ 231 h 374"/>
              <a:gd name="T28" fmla="*/ 70 w 462"/>
              <a:gd name="T29" fmla="*/ 231 h 374"/>
              <a:gd name="T30" fmla="*/ 53 w 462"/>
              <a:gd name="T31" fmla="*/ 231 h 374"/>
              <a:gd name="T32" fmla="*/ 142 w 462"/>
              <a:gd name="T33" fmla="*/ 294 h 374"/>
              <a:gd name="T34" fmla="*/ 26 w 462"/>
              <a:gd name="T35" fmla="*/ 338 h 374"/>
              <a:gd name="T36" fmla="*/ 0 w 462"/>
              <a:gd name="T37" fmla="*/ 338 h 374"/>
              <a:gd name="T38" fmla="*/ 142 w 462"/>
              <a:gd name="T39" fmla="*/ 373 h 374"/>
              <a:gd name="T40" fmla="*/ 408 w 462"/>
              <a:gd name="T41" fmla="*/ 107 h 374"/>
              <a:gd name="T42" fmla="*/ 408 w 462"/>
              <a:gd name="T43" fmla="*/ 98 h 374"/>
              <a:gd name="T44" fmla="*/ 461 w 462"/>
              <a:gd name="T45" fmla="*/ 45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lnTo>
                  <a:pt x="17" y="134"/>
                </a:ln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wrap="none" lIns="45712" tIns="22856" rIns="45712" bIns="22856" anchor="ctr"/>
          <a:lstStyle/>
          <a:p>
            <a:pPr defTabSz="609494">
              <a:defRPr/>
            </a:pPr>
            <a:endParaRPr lang="en-US" sz="900" dirty="0">
              <a:latin typeface="Lato Light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188F6BD-4576-435A-ADED-98BA0608577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alphaModFix amt="85000"/>
          </a:blip>
          <a:srcRect l="20940" t="20971"/>
          <a:stretch/>
        </p:blipFill>
        <p:spPr>
          <a:xfrm>
            <a:off x="1361952" y="1800752"/>
            <a:ext cx="2990693" cy="2989511"/>
          </a:xfrm>
        </p:spPr>
      </p:pic>
      <p:pic>
        <p:nvPicPr>
          <p:cNvPr id="3" name="Рисунок 2" descr="Изображение выглядит как человек, мужчина, стоит, внешний&#10;&#10;Описание создано автоматически">
            <a:extLst>
              <a:ext uri="{FF2B5EF4-FFF2-40B4-BE49-F238E27FC236}">
                <a16:creationId xmlns:a16="http://schemas.microsoft.com/office/drawing/2014/main" id="{8ED599D0-BD06-49C7-A8D6-4C535CBF887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alphaModFix amt="70000"/>
          </a:blip>
          <a:srcRect t="4928" b="1985"/>
          <a:stretch/>
        </p:blipFill>
        <p:spPr>
          <a:xfrm>
            <a:off x="7831785" y="1800753"/>
            <a:ext cx="2973453" cy="2989245"/>
          </a:xfrm>
        </p:spPr>
      </p:pic>
      <p:pic>
        <p:nvPicPr>
          <p:cNvPr id="8" name="Рисунок 7" descr="Изображение выглядит как человек, стена, внутренний, галстук&#10;&#10;Описание создано автоматически">
            <a:extLst>
              <a:ext uri="{FF2B5EF4-FFF2-40B4-BE49-F238E27FC236}">
                <a16:creationId xmlns:a16="http://schemas.microsoft.com/office/drawing/2014/main" id="{0DBE20E3-ABC2-43CC-9E34-3162DD0538F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>
            <a:alphaModFix amt="70000"/>
          </a:blip>
          <a:srcRect l="4802" t="3065" r="4802"/>
          <a:stretch/>
        </p:blipFill>
        <p:spPr>
          <a:xfrm>
            <a:off x="4596253" y="1800753"/>
            <a:ext cx="2973453" cy="2989245"/>
          </a:xfrm>
        </p:spPr>
      </p:pic>
    </p:spTree>
    <p:extLst>
      <p:ext uri="{BB962C8B-B14F-4D97-AF65-F5344CB8AC3E}">
        <p14:creationId xmlns:p14="http://schemas.microsoft.com/office/powerpoint/2010/main" val="96087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CDFDF1-BC3B-4A5F-BE74-6FCC9FC65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1150076"/>
            <a:ext cx="3659389" cy="4557849"/>
          </a:xfrm>
        </p:spPr>
        <p:txBody>
          <a:bodyPr>
            <a:normAutofit/>
          </a:bodyPr>
          <a:lstStyle/>
          <a:p>
            <a:pPr algn="r"/>
            <a:r>
              <a:rPr lang="ru-RU" dirty="0"/>
              <a:t>Основная задача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8CC8CF-6BDD-4B0A-B5A7-E0967F7DC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8658" y="1150076"/>
            <a:ext cx="6517543" cy="455784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Обучение Агента </a:t>
            </a:r>
            <a:r>
              <a:rPr lang="en-GB" sz="2000" dirty="0"/>
              <a:t>LunarLander-v2</a:t>
            </a:r>
            <a:r>
              <a:rPr lang="ru-RU" sz="2000" dirty="0"/>
              <a:t> переходу от верхней части экрана к посадочной площадке, где максимальное количество шагов Агента – 1000.</a:t>
            </a:r>
          </a:p>
          <a:p>
            <a:pPr marL="0" indent="0">
              <a:buNone/>
            </a:pPr>
            <a:endParaRPr lang="ru-RU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Улучшение решения с помощью использования дополнительных идей/методов оптимизации.</a:t>
            </a:r>
          </a:p>
          <a:p>
            <a:pPr marL="0" indent="0">
              <a:buNone/>
            </a:pPr>
            <a:endParaRPr lang="ru-RU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LunarLander-v2 определяет «решение» как получение среднего вознаграждения 200 за 100 последовательных испытаний.</a:t>
            </a:r>
          </a:p>
        </p:txBody>
      </p:sp>
    </p:spTree>
    <p:extLst>
      <p:ext uri="{BB962C8B-B14F-4D97-AF65-F5344CB8AC3E}">
        <p14:creationId xmlns:p14="http://schemas.microsoft.com/office/powerpoint/2010/main" val="34856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3CADA6-C1FA-4CB7-8D8F-85EF2D317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Инструментарий для обучения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634F7E-BA86-4C3C-A3A6-BD64DF6CC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2400" dirty="0"/>
              <a:t>Создан класс Агент</a:t>
            </a:r>
            <a:r>
              <a:rPr lang="en-GB" sz="2400" dirty="0"/>
              <a:t>,</a:t>
            </a:r>
            <a:r>
              <a:rPr lang="ru-RU" sz="2400" dirty="0"/>
              <a:t> реализующий обучение. Внутри класса находится Нейронная сеть, содержащая в себе 2 скрытых слоя, 64 нейрона на каждом с функцией активации R</a:t>
            </a:r>
            <a:r>
              <a:rPr lang="en-GB" sz="2400" dirty="0"/>
              <a:t>e</a:t>
            </a:r>
            <a:r>
              <a:rPr lang="ru-RU" sz="2400" dirty="0"/>
              <a:t>L</a:t>
            </a:r>
            <a:r>
              <a:rPr lang="en-GB" sz="2400" dirty="0"/>
              <a:t>u</a:t>
            </a:r>
            <a:r>
              <a:rPr lang="ru-RU" sz="2400" dirty="0"/>
              <a:t>. Входной слой принимал массив из </a:t>
            </a:r>
            <a:r>
              <a:rPr lang="ru-RU" sz="2400" dirty="0" err="1"/>
              <a:t>observation</a:t>
            </a:r>
            <a:r>
              <a:rPr lang="ru-RU" sz="2400" dirty="0"/>
              <a:t>, выходной слой на </a:t>
            </a:r>
            <a:r>
              <a:rPr lang="ru-RU" sz="2400" dirty="0" err="1"/>
              <a:t>softmax</a:t>
            </a:r>
            <a:r>
              <a:rPr lang="ru-RU" sz="2400" dirty="0"/>
              <a:t>, с размером </a:t>
            </a:r>
            <a:r>
              <a:rPr lang="ru-RU" sz="2400" dirty="0" err="1"/>
              <a:t>action</a:t>
            </a:r>
            <a:r>
              <a:rPr lang="ru-RU" sz="2400" dirty="0"/>
              <a:t>. Обучение происходит с помощью оптимизации </a:t>
            </a:r>
            <a:r>
              <a:rPr lang="en-GB" sz="2400" dirty="0"/>
              <a:t>Adam </a:t>
            </a:r>
            <a:r>
              <a:rPr lang="ru-RU" sz="2400" dirty="0"/>
              <a:t>и функции ошибки </a:t>
            </a:r>
            <a:r>
              <a:rPr lang="en-GB" sz="2400" dirty="0"/>
              <a:t>reduce mean.</a:t>
            </a:r>
          </a:p>
          <a:p>
            <a:r>
              <a:rPr lang="ru-RU" sz="2400" dirty="0"/>
              <a:t>Сохранение </a:t>
            </a:r>
            <a:r>
              <a:rPr lang="en-GB" sz="2400" dirty="0"/>
              <a:t>reward </a:t>
            </a:r>
            <a:r>
              <a:rPr lang="ru-RU" sz="2400" dirty="0"/>
              <a:t>за все прошлые действия в один вектор, а затем пропуск через функцию дисконтирования (приведения ценности каждой награды к определенному моменту времени с помощью коэффициента </a:t>
            </a:r>
            <a:r>
              <a:rPr lang="en-GB" sz="2400" dirty="0"/>
              <a:t>gamma) – </a:t>
            </a:r>
            <a:r>
              <a:rPr lang="ru-RU" sz="2400" dirty="0"/>
              <a:t>чем раньше получена награда, тем менее значима для данного шага.</a:t>
            </a:r>
          </a:p>
          <a:p>
            <a:r>
              <a:rPr lang="ru-RU" sz="2400" dirty="0"/>
              <a:t>Используемые библиотеки: </a:t>
            </a:r>
            <a:r>
              <a:rPr lang="en-GB" sz="2400" i="1" dirty="0"/>
              <a:t>tensor</a:t>
            </a:r>
            <a:r>
              <a:rPr lang="en-US" sz="2400" i="1" dirty="0"/>
              <a:t>f</a:t>
            </a:r>
            <a:r>
              <a:rPr lang="en-GB" sz="2400" i="1" dirty="0"/>
              <a:t>low, </a:t>
            </a:r>
            <a:r>
              <a:rPr lang="en-GB" sz="2400" i="1" dirty="0" err="1"/>
              <a:t>numpy</a:t>
            </a:r>
            <a:r>
              <a:rPr lang="en-GB" sz="2400" i="1" dirty="0"/>
              <a:t>, gym</a:t>
            </a:r>
            <a:endParaRPr lang="ru-RU" sz="2400" i="1" dirty="0"/>
          </a:p>
        </p:txBody>
      </p:sp>
    </p:spTree>
    <p:extLst>
      <p:ext uri="{BB962C8B-B14F-4D97-AF65-F5344CB8AC3E}">
        <p14:creationId xmlns:p14="http://schemas.microsoft.com/office/powerpoint/2010/main" val="964650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14A3838-6B56-4D08-A624-E983DFA6B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611" y="-378825"/>
            <a:ext cx="10385247" cy="70777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7B2957-A24C-4ADC-820D-F30271BFC1C9}"/>
              </a:ext>
            </a:extLst>
          </p:cNvPr>
          <p:cNvSpPr txBox="1"/>
          <p:nvPr/>
        </p:nvSpPr>
        <p:spPr>
          <a:xfrm>
            <a:off x="5159893" y="251792"/>
            <a:ext cx="1686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+mj-lt"/>
              </a:rPr>
              <a:t>Input layer (state)</a:t>
            </a:r>
            <a:endParaRPr lang="ru-RU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5E5E08-8789-4178-B8EB-8C00DE943E49}"/>
              </a:ext>
            </a:extLst>
          </p:cNvPr>
          <p:cNvSpPr txBox="1"/>
          <p:nvPr/>
        </p:nvSpPr>
        <p:spPr>
          <a:xfrm>
            <a:off x="5001998" y="6461299"/>
            <a:ext cx="2002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+mj-lt"/>
              </a:rPr>
              <a:t>Output layer (actions)</a:t>
            </a:r>
            <a:endParaRPr lang="ru-RU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0FE538-1639-40AE-ACCB-4629879355F6}"/>
              </a:ext>
            </a:extLst>
          </p:cNvPr>
          <p:cNvSpPr txBox="1"/>
          <p:nvPr/>
        </p:nvSpPr>
        <p:spPr>
          <a:xfrm>
            <a:off x="397565" y="2319131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latin typeface="+mj-lt"/>
              </a:rPr>
              <a:t>ReLu</a:t>
            </a:r>
            <a:endParaRPr lang="ru-RU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8DA4CF-3178-4513-AA90-963FFD419AAB}"/>
              </a:ext>
            </a:extLst>
          </p:cNvPr>
          <p:cNvSpPr txBox="1"/>
          <p:nvPr/>
        </p:nvSpPr>
        <p:spPr>
          <a:xfrm>
            <a:off x="397565" y="4139720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latin typeface="+mj-lt"/>
              </a:rPr>
              <a:t>ReLu</a:t>
            </a:r>
            <a:endParaRPr lang="ru-RU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6EE029-AFCC-489B-A3DE-C85365E3CE30}"/>
              </a:ext>
            </a:extLst>
          </p:cNvPr>
          <p:cNvSpPr txBox="1"/>
          <p:nvPr/>
        </p:nvSpPr>
        <p:spPr>
          <a:xfrm>
            <a:off x="3120887" y="5958581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latin typeface="+mj-lt"/>
              </a:rPr>
              <a:t>Softmax</a:t>
            </a:r>
            <a:endParaRPr lang="ru-RU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041674-C556-4262-9505-84766FFD2A98}"/>
              </a:ext>
            </a:extLst>
          </p:cNvPr>
          <p:cNvSpPr txBox="1"/>
          <p:nvPr/>
        </p:nvSpPr>
        <p:spPr>
          <a:xfrm>
            <a:off x="11083871" y="2319131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+mj-lt"/>
              </a:rPr>
              <a:t>+54</a:t>
            </a:r>
            <a:endParaRPr lang="ru-RU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3BF4E4-DE01-4D49-9A4A-6DD8FA97AC45}"/>
              </a:ext>
            </a:extLst>
          </p:cNvPr>
          <p:cNvSpPr txBox="1"/>
          <p:nvPr/>
        </p:nvSpPr>
        <p:spPr>
          <a:xfrm>
            <a:off x="11083870" y="4139720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+mj-lt"/>
              </a:rPr>
              <a:t>+54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73776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709A45-C6F3-4CEE-AA0F-887FAC5CA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2E1156-C550-48F9-8F03-B69D349B5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33400"/>
            <a:ext cx="10820400" cy="1177092"/>
          </a:xfrm>
        </p:spPr>
        <p:txBody>
          <a:bodyPr anchor="b">
            <a:normAutofit/>
          </a:bodyPr>
          <a:lstStyle/>
          <a:p>
            <a:pPr algn="ctr"/>
            <a:r>
              <a:rPr lang="ru-RU" sz="4400"/>
              <a:t>Процесс обучения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E963D7-0A73-484A-B8A2-DDBFEA12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1850077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6D87D0-2146-4958-9D35-0536D12FE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243892"/>
            <a:ext cx="10820400" cy="3547308"/>
          </a:xfrm>
        </p:spPr>
        <p:txBody>
          <a:bodyPr anchor="t">
            <a:normAutofit/>
          </a:bodyPr>
          <a:lstStyle/>
          <a:p>
            <a:r>
              <a:rPr lang="ru-RU" sz="2000" dirty="0"/>
              <a:t>Выполняем некоторое случайное количество действий для заполнения памяти Агента, на основании которых будет происходить начальное обучение.</a:t>
            </a:r>
            <a:r>
              <a:rPr lang="en-GB" sz="2000" dirty="0"/>
              <a:t> </a:t>
            </a:r>
            <a:r>
              <a:rPr lang="ru-RU" sz="2000" dirty="0"/>
              <a:t>Память представляет из себя матрицу векторов, где каждый вектор представлен форматом: </a:t>
            </a:r>
            <a:r>
              <a:rPr lang="en-GB" sz="2000" i="1" dirty="0"/>
              <a:t>[</a:t>
            </a:r>
            <a:r>
              <a:rPr lang="ru-RU" sz="2000" i="1" dirty="0"/>
              <a:t>s</a:t>
            </a:r>
            <a:r>
              <a:rPr lang="en-GB" sz="2000" i="1" dirty="0" err="1"/>
              <a:t>tate</a:t>
            </a:r>
            <a:r>
              <a:rPr lang="ru-RU" sz="2000" i="1" dirty="0"/>
              <a:t>, a</a:t>
            </a:r>
            <a:r>
              <a:rPr lang="en-GB" sz="2000" i="1" dirty="0" err="1"/>
              <a:t>ction</a:t>
            </a:r>
            <a:r>
              <a:rPr lang="ru-RU" sz="2000" i="1" dirty="0"/>
              <a:t>, r</a:t>
            </a:r>
            <a:r>
              <a:rPr lang="en-GB" sz="2000" i="1" dirty="0" err="1"/>
              <a:t>eward</a:t>
            </a:r>
            <a:r>
              <a:rPr lang="ru-RU" sz="2000" i="1" dirty="0"/>
              <a:t>, </a:t>
            </a:r>
            <a:r>
              <a:rPr lang="en-GB" sz="2000" i="1" dirty="0"/>
              <a:t>new state</a:t>
            </a:r>
            <a:r>
              <a:rPr lang="ru-RU" sz="2000" i="1" dirty="0"/>
              <a:t>]</a:t>
            </a:r>
          </a:p>
          <a:p>
            <a:endParaRPr lang="ru-RU" sz="2000" dirty="0"/>
          </a:p>
          <a:p>
            <a:r>
              <a:rPr lang="ru-RU" sz="2000" dirty="0"/>
              <a:t>Загружаем состояние</a:t>
            </a:r>
            <a:r>
              <a:rPr lang="en-GB" sz="2000" dirty="0"/>
              <a:t> (state)</a:t>
            </a:r>
            <a:r>
              <a:rPr lang="ru-RU" sz="2000" dirty="0"/>
              <a:t> в Агента, получаем на выходе некоторое действие</a:t>
            </a:r>
            <a:r>
              <a:rPr lang="en-GB" sz="2000" dirty="0"/>
              <a:t> (action)</a:t>
            </a:r>
            <a:r>
              <a:rPr lang="ru-RU" sz="2000" dirty="0"/>
              <a:t>.</a:t>
            </a:r>
          </a:p>
          <a:p>
            <a:endParaRPr lang="en-GB" sz="2000" dirty="0"/>
          </a:p>
          <a:p>
            <a:r>
              <a:rPr lang="ru-RU" sz="2000" dirty="0"/>
              <a:t>Вводим вероятность выполнения случайного действия, вместо предложенного нейросетью. Используем различные константные значения вероятностей, а также линейное</a:t>
            </a:r>
            <a:r>
              <a:rPr lang="en-GB" sz="2000" dirty="0"/>
              <a:t>/</a:t>
            </a:r>
            <a:r>
              <a:rPr lang="ru-RU" sz="2000" dirty="0"/>
              <a:t>экспоненциальное снижение вероятности с каждой итерацией обучения.</a:t>
            </a:r>
          </a:p>
          <a:p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446760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709A45-C6F3-4CEE-AA0F-887FAC5CA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2E1156-C550-48F9-8F03-B69D349B5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33400"/>
            <a:ext cx="10820400" cy="1177092"/>
          </a:xfrm>
        </p:spPr>
        <p:txBody>
          <a:bodyPr anchor="b">
            <a:normAutofit/>
          </a:bodyPr>
          <a:lstStyle/>
          <a:p>
            <a:pPr algn="ctr"/>
            <a:r>
              <a:rPr lang="ru-RU" sz="4400"/>
              <a:t>Процесс обучения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E963D7-0A73-484A-B8A2-DDBFEA12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1850077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6D87D0-2146-4958-9D35-0536D12FE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243892"/>
            <a:ext cx="10820400" cy="3547308"/>
          </a:xfrm>
        </p:spPr>
        <p:txBody>
          <a:bodyPr anchor="t">
            <a:normAutofit/>
          </a:bodyPr>
          <a:lstStyle/>
          <a:p>
            <a:r>
              <a:rPr lang="ru-RU" sz="2000" dirty="0"/>
              <a:t>Получаем </a:t>
            </a:r>
            <a:r>
              <a:rPr lang="ru-RU" sz="2000" dirty="0" err="1"/>
              <a:t>reward</a:t>
            </a:r>
            <a:r>
              <a:rPr lang="ru-RU" sz="2000" dirty="0"/>
              <a:t> и </a:t>
            </a:r>
            <a:r>
              <a:rPr lang="en-GB" sz="2000" dirty="0"/>
              <a:t>new state </a:t>
            </a:r>
            <a:r>
              <a:rPr lang="ru-RU" sz="2000" dirty="0"/>
              <a:t>за совершенное действие, помещаем в память в формате, описанном выше. Сохраняем полученный </a:t>
            </a:r>
            <a:r>
              <a:rPr lang="en-GB" sz="2000" dirty="0"/>
              <a:t>reward </a:t>
            </a:r>
            <a:r>
              <a:rPr lang="ru-RU" sz="2000" dirty="0"/>
              <a:t>в вектор </a:t>
            </a:r>
            <a:r>
              <a:rPr lang="en-GB" sz="2000" dirty="0"/>
              <a:t>total reward, </a:t>
            </a:r>
            <a:r>
              <a:rPr lang="ru-RU" sz="2000" dirty="0"/>
              <a:t>а затем дисконтируем данный вектор.</a:t>
            </a:r>
          </a:p>
          <a:p>
            <a:endParaRPr lang="ru-RU" sz="2000" dirty="0"/>
          </a:p>
          <a:p>
            <a:r>
              <a:rPr lang="ru-RU" sz="2000" dirty="0"/>
              <a:t>При завершении игры (возвращении средой истинного значения </a:t>
            </a:r>
            <a:r>
              <a:rPr lang="ru-RU" sz="2000" dirty="0" err="1"/>
              <a:t>done</a:t>
            </a:r>
            <a:r>
              <a:rPr lang="ru-RU" sz="2000" dirty="0"/>
              <a:t> = TRUE) мы обновляем веса модели, а также вводим собственные штрафы. В нашем случае чем дальше находится Агент от посадочной площадки по координатам </a:t>
            </a:r>
            <a:r>
              <a:rPr lang="en-GB" sz="2000" dirty="0"/>
              <a:t>x </a:t>
            </a:r>
            <a:r>
              <a:rPr lang="ru-RU" sz="2000" dirty="0"/>
              <a:t>и </a:t>
            </a:r>
            <a:r>
              <a:rPr lang="en-GB" sz="2000" dirty="0"/>
              <a:t>y, </a:t>
            </a:r>
            <a:r>
              <a:rPr lang="ru-RU" sz="2000" dirty="0"/>
              <a:t>тем больше штраф</a:t>
            </a:r>
            <a:r>
              <a:rPr lang="en-GB" sz="2000" dirty="0"/>
              <a:t> (</a:t>
            </a:r>
            <a:r>
              <a:rPr lang="ru-RU" sz="2000" dirty="0"/>
              <a:t>посадочной площадкой считается точка </a:t>
            </a:r>
            <a:r>
              <a:rPr lang="en-GB" sz="2000" dirty="0"/>
              <a:t>x=0 </a:t>
            </a:r>
            <a:r>
              <a:rPr lang="ru-RU" sz="2000" dirty="0"/>
              <a:t>и </a:t>
            </a:r>
            <a:r>
              <a:rPr lang="en-GB" sz="2000" dirty="0"/>
              <a:t>y=0)</a:t>
            </a:r>
            <a:r>
              <a:rPr lang="ru-RU" sz="2000" dirty="0"/>
              <a:t>.</a:t>
            </a:r>
          </a:p>
          <a:p>
            <a:endParaRPr lang="ru-RU" sz="2000" dirty="0"/>
          </a:p>
          <a:p>
            <a:r>
              <a:rPr lang="ru-RU" sz="2000" dirty="0"/>
              <a:t>Каждые несколько эпизодов мы экспортируем веса модели в формате .</a:t>
            </a:r>
            <a:r>
              <a:rPr lang="ru-RU" sz="2000" dirty="0" err="1"/>
              <a:t>ckpt</a:t>
            </a:r>
            <a:endParaRPr lang="ru-RU" sz="2000" dirty="0"/>
          </a:p>
          <a:p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045873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BA9C54-D397-42DE-8296-0677A777F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52C12D-2B1A-4AB7-80E8-1C4BA36C5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9968947" cy="3649133"/>
          </a:xfrm>
        </p:spPr>
        <p:txBody>
          <a:bodyPr/>
          <a:lstStyle/>
          <a:p>
            <a:r>
              <a:rPr lang="ru-RU" sz="2400" dirty="0"/>
              <a:t>Создаем новую модель </a:t>
            </a:r>
            <a:r>
              <a:rPr lang="ru-RU" sz="2400" dirty="0" err="1"/>
              <a:t>TensorFlow</a:t>
            </a:r>
            <a:r>
              <a:rPr lang="ru-RU" sz="2400" dirty="0"/>
              <a:t>, описанную выше.</a:t>
            </a:r>
          </a:p>
          <a:p>
            <a:endParaRPr lang="ru-RU" sz="2400" dirty="0"/>
          </a:p>
          <a:p>
            <a:r>
              <a:rPr lang="ru-RU" sz="2400" dirty="0"/>
              <a:t>Загружаем веса обученной модели из формата .</a:t>
            </a:r>
            <a:r>
              <a:rPr lang="ru-RU" sz="2400" dirty="0" err="1"/>
              <a:t>ckpt</a:t>
            </a:r>
            <a:endParaRPr lang="ru-RU" sz="2400" dirty="0"/>
          </a:p>
          <a:p>
            <a:endParaRPr lang="ru-RU" sz="2400" dirty="0"/>
          </a:p>
          <a:p>
            <a:r>
              <a:rPr lang="ru-RU" sz="2400" dirty="0"/>
              <a:t>Проводится тестирование за 100 эпизодов, при необходимости можно рендерить эпизод. На выходе получаем среднее значение за 100 эпизодов.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1001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DC5DF2-CBA9-4AA9-865C-92E4346A5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ru-RU" dirty="0"/>
              <a:t>Тестирование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63A056-3638-4182-92CE-790C7140E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7" y="2261420"/>
            <a:ext cx="4273405" cy="3637935"/>
          </a:xfrm>
        </p:spPr>
        <p:txBody>
          <a:bodyPr>
            <a:normAutofit/>
          </a:bodyPr>
          <a:lstStyle/>
          <a:p>
            <a:r>
              <a:rPr lang="ru-RU" sz="2000" dirty="0"/>
              <a:t>Тестирование агента производится на весах, снятых с модели, обученной за ~2000 эпизодов (2000 +- 300).</a:t>
            </a:r>
          </a:p>
          <a:p>
            <a:r>
              <a:rPr lang="ru-RU" sz="2000" dirty="0" err="1"/>
              <a:t>Логи</a:t>
            </a:r>
            <a:r>
              <a:rPr lang="ru-RU" sz="2000" dirty="0"/>
              <a:t> доступны по ссылке. Средняя награда за 100 шагов: 247,83.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pic>
        <p:nvPicPr>
          <p:cNvPr id="7" name="Рисунок 6" descr="Изображение выглядит как текст, кроссворд, внутренний&#10;&#10;Описание создано автоматически">
            <a:extLst>
              <a:ext uri="{FF2B5EF4-FFF2-40B4-BE49-F238E27FC236}">
                <a16:creationId xmlns:a16="http://schemas.microsoft.com/office/drawing/2014/main" id="{7E68791E-D281-4A5F-BC15-E6293BF1FC9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74686" y="796413"/>
            <a:ext cx="5125724" cy="510294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6384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ная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Другая 1">
      <a:majorFont>
        <a:latin typeface="Oswald Regular"/>
        <a:ea typeface=""/>
        <a:cs typeface=""/>
      </a:majorFont>
      <a:minorFont>
        <a:latin typeface="Oswald"/>
        <a:ea typeface=""/>
        <a:cs typeface="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876</Words>
  <Application>Microsoft Office PowerPoint</Application>
  <PresentationFormat>Широкоэкранный</PresentationFormat>
  <Paragraphs>64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Lato Light</vt:lpstr>
      <vt:lpstr>Oswald</vt:lpstr>
      <vt:lpstr>Oswald Regular</vt:lpstr>
      <vt:lpstr>Небесная</vt:lpstr>
      <vt:lpstr>TNN//null solution: LunarLander-v2 Task</vt:lpstr>
      <vt:lpstr>Презентация PowerPoint</vt:lpstr>
      <vt:lpstr>Основная задача</vt:lpstr>
      <vt:lpstr>Инструментарий для обучения</vt:lpstr>
      <vt:lpstr>Презентация PowerPoint</vt:lpstr>
      <vt:lpstr>Процесс обучения</vt:lpstr>
      <vt:lpstr>Процесс обучения</vt:lpstr>
      <vt:lpstr>Тестирование</vt:lpstr>
      <vt:lpstr>Тестирование</vt:lpstr>
      <vt:lpstr>Результат</vt:lpstr>
      <vt:lpstr>Резюме использованных идей</vt:lpstr>
      <vt:lpstr>Резюме использованных идей</vt:lpstr>
      <vt:lpstr>Обученный агент</vt:lpstr>
      <vt:lpstr>Приложение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TNN//null solution: LunarLander-v2 Task</dc:title>
  <dc:creator>Александр Александров</dc:creator>
  <cp:lastModifiedBy>Александр Александров</cp:lastModifiedBy>
  <cp:revision>6</cp:revision>
  <dcterms:created xsi:type="dcterms:W3CDTF">2019-03-06T17:33:42Z</dcterms:created>
  <dcterms:modified xsi:type="dcterms:W3CDTF">2019-03-10T07:40:39Z</dcterms:modified>
</cp:coreProperties>
</file>